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351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2" r:id="rId88"/>
    <p:sldId id="350" r:id="rId89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1778C-4E8A-42E4-ADED-87C4EB397922}" v="1" dt="2021-12-02T06:39:51.08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1834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Leon" userId="f8fcc1f89827b477" providerId="LiveId" clId="{1681778C-4E8A-42E4-ADED-87C4EB397922}"/>
    <pc:docChg chg="undo custSel addSld delSld modSld">
      <pc:chgData name="Li Leon" userId="f8fcc1f89827b477" providerId="LiveId" clId="{1681778C-4E8A-42E4-ADED-87C4EB397922}" dt="2021-12-02T07:17:35.940" v="22" actId="478"/>
      <pc:docMkLst>
        <pc:docMk/>
      </pc:docMkLst>
      <pc:sldChg chg="del">
        <pc:chgData name="Li Leon" userId="f8fcc1f89827b477" providerId="LiveId" clId="{1681778C-4E8A-42E4-ADED-87C4EB397922}" dt="2021-12-02T06:39:38.924" v="0" actId="47"/>
        <pc:sldMkLst>
          <pc:docMk/>
          <pc:sldMk cId="0" sldId="256"/>
        </pc:sldMkLst>
      </pc:sldChg>
      <pc:sldChg chg="del">
        <pc:chgData name="Li Leon" userId="f8fcc1f89827b477" providerId="LiveId" clId="{1681778C-4E8A-42E4-ADED-87C4EB397922}" dt="2021-12-02T06:40:17.837" v="16" actId="47"/>
        <pc:sldMkLst>
          <pc:docMk/>
          <pc:sldMk cId="0" sldId="259"/>
        </pc:sldMkLst>
      </pc:sldChg>
      <pc:sldChg chg="del">
        <pc:chgData name="Li Leon" userId="f8fcc1f89827b477" providerId="LiveId" clId="{1681778C-4E8A-42E4-ADED-87C4EB397922}" dt="2021-12-02T06:42:15.983" v="17" actId="47"/>
        <pc:sldMkLst>
          <pc:docMk/>
          <pc:sldMk cId="0" sldId="271"/>
        </pc:sldMkLst>
      </pc:sldChg>
      <pc:sldChg chg="del">
        <pc:chgData name="Li Leon" userId="f8fcc1f89827b477" providerId="LiveId" clId="{1681778C-4E8A-42E4-ADED-87C4EB397922}" dt="2021-12-02T06:42:15.983" v="17" actId="47"/>
        <pc:sldMkLst>
          <pc:docMk/>
          <pc:sldMk cId="0" sldId="272"/>
        </pc:sldMkLst>
      </pc:sldChg>
      <pc:sldChg chg="del">
        <pc:chgData name="Li Leon" userId="f8fcc1f89827b477" providerId="LiveId" clId="{1681778C-4E8A-42E4-ADED-87C4EB397922}" dt="2021-12-02T06:42:15.983" v="17" actId="47"/>
        <pc:sldMkLst>
          <pc:docMk/>
          <pc:sldMk cId="0" sldId="273"/>
        </pc:sldMkLst>
      </pc:sldChg>
      <pc:sldChg chg="del">
        <pc:chgData name="Li Leon" userId="f8fcc1f89827b477" providerId="LiveId" clId="{1681778C-4E8A-42E4-ADED-87C4EB397922}" dt="2021-12-02T06:42:15.983" v="17" actId="47"/>
        <pc:sldMkLst>
          <pc:docMk/>
          <pc:sldMk cId="0" sldId="274"/>
        </pc:sldMkLst>
      </pc:sldChg>
      <pc:sldChg chg="del">
        <pc:chgData name="Li Leon" userId="f8fcc1f89827b477" providerId="LiveId" clId="{1681778C-4E8A-42E4-ADED-87C4EB397922}" dt="2021-12-02T06:42:15.983" v="17" actId="47"/>
        <pc:sldMkLst>
          <pc:docMk/>
          <pc:sldMk cId="0" sldId="275"/>
        </pc:sldMkLst>
      </pc:sldChg>
      <pc:sldChg chg="del">
        <pc:chgData name="Li Leon" userId="f8fcc1f89827b477" providerId="LiveId" clId="{1681778C-4E8A-42E4-ADED-87C4EB397922}" dt="2021-12-02T06:42:15.983" v="17" actId="47"/>
        <pc:sldMkLst>
          <pc:docMk/>
          <pc:sldMk cId="0" sldId="276"/>
        </pc:sldMkLst>
      </pc:sldChg>
      <pc:sldChg chg="del">
        <pc:chgData name="Li Leon" userId="f8fcc1f89827b477" providerId="LiveId" clId="{1681778C-4E8A-42E4-ADED-87C4EB397922}" dt="2021-12-02T07:14:18.215" v="18" actId="47"/>
        <pc:sldMkLst>
          <pc:docMk/>
          <pc:sldMk cId="0" sldId="328"/>
        </pc:sldMkLst>
      </pc:sldChg>
      <pc:sldChg chg="addSp delSp modSp mod">
        <pc:chgData name="Li Leon" userId="f8fcc1f89827b477" providerId="LiveId" clId="{1681778C-4E8A-42E4-ADED-87C4EB397922}" dt="2021-12-02T07:17:35.940" v="22" actId="478"/>
        <pc:sldMkLst>
          <pc:docMk/>
          <pc:sldMk cId="0" sldId="346"/>
        </pc:sldMkLst>
        <pc:spChg chg="add del ord">
          <ac:chgData name="Li Leon" userId="f8fcc1f89827b477" providerId="LiveId" clId="{1681778C-4E8A-42E4-ADED-87C4EB397922}" dt="2021-12-02T07:17:25.615" v="21" actId="167"/>
          <ac:spMkLst>
            <pc:docMk/>
            <pc:sldMk cId="0" sldId="346"/>
            <ac:spMk id="5" creationId="{00000000-0000-0000-0000-000000000000}"/>
          </ac:spMkLst>
        </pc:spChg>
        <pc:spChg chg="del">
          <ac:chgData name="Li Leon" userId="f8fcc1f89827b477" providerId="LiveId" clId="{1681778C-4E8A-42E4-ADED-87C4EB397922}" dt="2021-12-02T07:17:35.940" v="22" actId="478"/>
          <ac:spMkLst>
            <pc:docMk/>
            <pc:sldMk cId="0" sldId="346"/>
            <ac:spMk id="6" creationId="{00000000-0000-0000-0000-000000000000}"/>
          </ac:spMkLst>
        </pc:spChg>
        <pc:spChg chg="add del mod">
          <ac:chgData name="Li Leon" userId="f8fcc1f89827b477" providerId="LiveId" clId="{1681778C-4E8A-42E4-ADED-87C4EB397922}" dt="2021-12-02T07:17:17.601" v="20" actId="478"/>
          <ac:spMkLst>
            <pc:docMk/>
            <pc:sldMk cId="0" sldId="346"/>
            <ac:spMk id="11" creationId="{378E88AC-BC3D-49AF-90DD-A85EE7655380}"/>
          </ac:spMkLst>
        </pc:spChg>
      </pc:sldChg>
      <pc:sldChg chg="modSp add mod">
        <pc:chgData name="Li Leon" userId="f8fcc1f89827b477" providerId="LiveId" clId="{1681778C-4E8A-42E4-ADED-87C4EB397922}" dt="2021-12-02T06:39:57.150" v="15" actId="20577"/>
        <pc:sldMkLst>
          <pc:docMk/>
          <pc:sldMk cId="1181603159" sldId="351"/>
        </pc:sldMkLst>
        <pc:spChg chg="mod">
          <ac:chgData name="Li Leon" userId="f8fcc1f89827b477" providerId="LiveId" clId="{1681778C-4E8A-42E4-ADED-87C4EB397922}" dt="2021-12-02T06:39:57.150" v="15" actId="20577"/>
          <ac:spMkLst>
            <pc:docMk/>
            <pc:sldMk cId="1181603159" sldId="351"/>
            <ac:spMk id="3" creationId="{56EBE0EC-9525-42E5-ABE5-6BD7ABF1E30D}"/>
          </ac:spMkLst>
        </pc:spChg>
      </pc:sldChg>
    </pc:docChg>
  </pc:docChgLst>
  <pc:docChgLst>
    <pc:chgData name="Li Leon" userId="f8fcc1f89827b477" providerId="LiveId" clId="{DEE247E8-71FF-44AC-B041-00DBC339FF09}"/>
    <pc:docChg chg="modSld">
      <pc:chgData name="Li Leon" userId="f8fcc1f89827b477" providerId="LiveId" clId="{DEE247E8-71FF-44AC-B041-00DBC339FF09}" dt="2021-12-02T04:22:59.941" v="9" actId="1035"/>
      <pc:docMkLst>
        <pc:docMk/>
      </pc:docMkLst>
      <pc:sldChg chg="modSp mod">
        <pc:chgData name="Li Leon" userId="f8fcc1f89827b477" providerId="LiveId" clId="{DEE247E8-71FF-44AC-B041-00DBC339FF09}" dt="2021-12-02T04:22:59.941" v="9" actId="1035"/>
        <pc:sldMkLst>
          <pc:docMk/>
          <pc:sldMk cId="0" sldId="285"/>
        </pc:sldMkLst>
        <pc:picChg chg="mod">
          <ac:chgData name="Li Leon" userId="f8fcc1f89827b477" providerId="LiveId" clId="{DEE247E8-71FF-44AC-B041-00DBC339FF09}" dt="2021-12-02T04:22:59.941" v="9" actId="1035"/>
          <ac:picMkLst>
            <pc:docMk/>
            <pc:sldMk cId="0" sldId="285"/>
            <ac:picMk id="7" creationId="{00000000-0000-0000-0000-000000000000}"/>
          </ac:picMkLst>
        </pc:picChg>
        <pc:picChg chg="mod">
          <ac:chgData name="Li Leon" userId="f8fcc1f89827b477" providerId="LiveId" clId="{DEE247E8-71FF-44AC-B041-00DBC339FF09}" dt="2021-12-02T04:22:55.845" v="4" actId="1036"/>
          <ac:picMkLst>
            <pc:docMk/>
            <pc:sldMk cId="0" sldId="285"/>
            <ac:picMk id="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65039-29C8-4375-82D9-89592F84FFA3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C4470-132D-4813-A378-6EDA49EB87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天眼查，</a:t>
            </a:r>
            <a:r>
              <a:rPr lang="en-US" altLang="zh-CN" dirty="0"/>
              <a:t>w3cschool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86DEE-4247-47E2-B382-45E9409D04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82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0141" y="360730"/>
            <a:ext cx="8403716" cy="786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0464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0464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rgbClr val="00464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人工智能图片">
            <a:extLst>
              <a:ext uri="{FF2B5EF4-FFF2-40B4-BE49-F238E27FC236}">
                <a16:creationId xmlns:a16="http://schemas.microsoft.com/office/drawing/2014/main" id="{35A1CDD3-FE6A-4100-9AE8-47CE00998D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744" b="10309"/>
          <a:stretch>
            <a:fillRect/>
          </a:stretch>
        </p:blipFill>
        <p:spPr>
          <a:xfrm>
            <a:off x="-8572" y="-34925"/>
            <a:ext cx="9161621" cy="68668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0FCF00F-1187-4409-943A-D2C5C10A6EED}"/>
              </a:ext>
            </a:extLst>
          </p:cNvPr>
          <p:cNvSpPr/>
          <p:nvPr userDrawn="1"/>
        </p:nvSpPr>
        <p:spPr>
          <a:xfrm>
            <a:off x="-9048" y="4208145"/>
            <a:ext cx="9161621" cy="2653200"/>
          </a:xfrm>
          <a:prstGeom prst="rect">
            <a:avLst/>
          </a:prstGeom>
          <a:solidFill>
            <a:srgbClr val="005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4" name="图片 13" descr="鼎利学院图标">
            <a:extLst>
              <a:ext uri="{FF2B5EF4-FFF2-40B4-BE49-F238E27FC236}">
                <a16:creationId xmlns:a16="http://schemas.microsoft.com/office/drawing/2014/main" id="{37BC198F-03D1-4CF1-A268-8C7B249F9A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0019" y="3408045"/>
            <a:ext cx="1223963" cy="1631950"/>
          </a:xfrm>
          <a:prstGeom prst="ellipse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E68698-AC3D-4CE2-9836-9705DB6BD1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2131" y="5421776"/>
            <a:ext cx="6858000" cy="553998"/>
          </a:xfrm>
        </p:spPr>
        <p:txBody>
          <a:bodyPr anchor="b"/>
          <a:lstStyle>
            <a:lvl1pPr algn="ctr">
              <a:defRPr lang="zh-CN" altLang="en-US" sz="3600" b="1" kern="1200" dirty="0">
                <a:solidFill>
                  <a:schemeClr val="bg1"/>
                </a:solidFill>
                <a:latin typeface="Kaiti SC Bold" panose="02010600040101010101" charset="-122"/>
                <a:ea typeface="Kaiti SC Bold" panose="02010600040101010101" charset="-122"/>
                <a:cs typeface="+mn-cs"/>
              </a:defRPr>
            </a:lvl1pPr>
          </a:lstStyle>
          <a:p>
            <a:r>
              <a:rPr lang="zh-CN" altLang="en-US" dirty="0"/>
              <a:t>学科名称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E3C608-599D-4A69-B045-F61576ACE9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2131" y="5943599"/>
            <a:ext cx="6858000" cy="461608"/>
          </a:xfrm>
        </p:spPr>
        <p:txBody>
          <a:bodyPr/>
          <a:lstStyle>
            <a:lvl1pPr marL="0" indent="0" algn="ctr">
              <a:buNone/>
              <a:defRPr lang="zh-CN" altLang="en-US" sz="3000" b="1" kern="1200" dirty="0">
                <a:solidFill>
                  <a:schemeClr val="bg1"/>
                </a:solidFill>
                <a:latin typeface="Kaiti SC Bold" panose="02010600040101010101" charset="-122"/>
                <a:ea typeface="Kaiti SC Bold" panose="02010600040101010101" charset="-122"/>
                <a:cs typeface="+mn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课程名称</a:t>
            </a:r>
          </a:p>
        </p:txBody>
      </p:sp>
    </p:spTree>
    <p:extLst>
      <p:ext uri="{BB962C8B-B14F-4D97-AF65-F5344CB8AC3E}">
        <p14:creationId xmlns:p14="http://schemas.microsoft.com/office/powerpoint/2010/main" val="277370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9089945" cy="102052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52425"/>
            <a:ext cx="9144000" cy="9017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2841" y="487730"/>
            <a:ext cx="2548890" cy="786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rgbClr val="00464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272" y="2290343"/>
            <a:ext cx="4422775" cy="1450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6.jpg"/><Relationship Id="rId7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4.jpg"/><Relationship Id="rId7" Type="http://schemas.openxmlformats.org/officeDocument/2006/relationships/image" Target="../media/image57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png"/><Relationship Id="rId4" Type="http://schemas.openxmlformats.org/officeDocument/2006/relationships/image" Target="../media/image8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5.jpg"/><Relationship Id="rId7" Type="http://schemas.openxmlformats.org/officeDocument/2006/relationships/image" Target="../media/image91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10" Type="http://schemas.openxmlformats.org/officeDocument/2006/relationships/image" Target="../media/image94.jpg"/><Relationship Id="rId4" Type="http://schemas.openxmlformats.org/officeDocument/2006/relationships/image" Target="../media/image87.jpg"/><Relationship Id="rId9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9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97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109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13" Type="http://schemas.openxmlformats.org/officeDocument/2006/relationships/image" Target="../media/image126.jpg"/><Relationship Id="rId3" Type="http://schemas.openxmlformats.org/officeDocument/2006/relationships/image" Target="../media/image116.jpg"/><Relationship Id="rId7" Type="http://schemas.openxmlformats.org/officeDocument/2006/relationships/image" Target="../media/image120.jpg"/><Relationship Id="rId12" Type="http://schemas.openxmlformats.org/officeDocument/2006/relationships/image" Target="../media/image125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g"/><Relationship Id="rId11" Type="http://schemas.openxmlformats.org/officeDocument/2006/relationships/image" Target="../media/image124.jpg"/><Relationship Id="rId5" Type="http://schemas.openxmlformats.org/officeDocument/2006/relationships/image" Target="../media/image118.jpg"/><Relationship Id="rId10" Type="http://schemas.openxmlformats.org/officeDocument/2006/relationships/image" Target="../media/image123.jpg"/><Relationship Id="rId4" Type="http://schemas.openxmlformats.org/officeDocument/2006/relationships/image" Target="../media/image117.jpg"/><Relationship Id="rId9" Type="http://schemas.openxmlformats.org/officeDocument/2006/relationships/image" Target="../media/image12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g"/><Relationship Id="rId5" Type="http://schemas.openxmlformats.org/officeDocument/2006/relationships/image" Target="../media/image133.jpg"/><Relationship Id="rId4" Type="http://schemas.openxmlformats.org/officeDocument/2006/relationships/image" Target="../media/image13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13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7" Type="http://schemas.openxmlformats.org/officeDocument/2006/relationships/image" Target="../media/image145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g"/><Relationship Id="rId5" Type="http://schemas.openxmlformats.org/officeDocument/2006/relationships/image" Target="../media/image143.jpg"/><Relationship Id="rId4" Type="http://schemas.openxmlformats.org/officeDocument/2006/relationships/image" Target="../media/image14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jpg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g"/><Relationship Id="rId3" Type="http://schemas.openxmlformats.org/officeDocument/2006/relationships/image" Target="../media/image36.jpg"/><Relationship Id="rId7" Type="http://schemas.openxmlformats.org/officeDocument/2006/relationships/image" Target="../media/image15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g"/><Relationship Id="rId5" Type="http://schemas.openxmlformats.org/officeDocument/2006/relationships/image" Target="../media/image99.jp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7" Type="http://schemas.openxmlformats.org/officeDocument/2006/relationships/image" Target="../media/image169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g"/><Relationship Id="rId5" Type="http://schemas.openxmlformats.org/officeDocument/2006/relationships/image" Target="../media/image167.jpg"/><Relationship Id="rId4" Type="http://schemas.openxmlformats.org/officeDocument/2006/relationships/image" Target="../media/image16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3" Type="http://schemas.openxmlformats.org/officeDocument/2006/relationships/image" Target="../media/image171.jpg"/><Relationship Id="rId7" Type="http://schemas.openxmlformats.org/officeDocument/2006/relationships/image" Target="../media/image175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173.jpg"/><Relationship Id="rId4" Type="http://schemas.openxmlformats.org/officeDocument/2006/relationships/image" Target="../media/image172.jpg"/><Relationship Id="rId9" Type="http://schemas.openxmlformats.org/officeDocument/2006/relationships/image" Target="../media/image17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7" Type="http://schemas.openxmlformats.org/officeDocument/2006/relationships/image" Target="../media/image183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g"/><Relationship Id="rId5" Type="http://schemas.openxmlformats.org/officeDocument/2006/relationships/image" Target="../media/image181.jpg"/><Relationship Id="rId4" Type="http://schemas.openxmlformats.org/officeDocument/2006/relationships/image" Target="../media/image18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jpg"/><Relationship Id="rId4" Type="http://schemas.openxmlformats.org/officeDocument/2006/relationships/image" Target="../media/image18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jpg"/><Relationship Id="rId4" Type="http://schemas.openxmlformats.org/officeDocument/2006/relationships/image" Target="../media/image18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jpg"/><Relationship Id="rId4" Type="http://schemas.openxmlformats.org/officeDocument/2006/relationships/image" Target="../media/image19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jpg"/><Relationship Id="rId5" Type="http://schemas.openxmlformats.org/officeDocument/2006/relationships/image" Target="../media/image205.jpg"/><Relationship Id="rId4" Type="http://schemas.openxmlformats.org/officeDocument/2006/relationships/image" Target="../media/image20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jpg"/><Relationship Id="rId4" Type="http://schemas.openxmlformats.org/officeDocument/2006/relationships/image" Target="../media/image209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jpg"/><Relationship Id="rId3" Type="http://schemas.openxmlformats.org/officeDocument/2006/relationships/image" Target="../media/image36.jpg"/><Relationship Id="rId7" Type="http://schemas.openxmlformats.org/officeDocument/2006/relationships/image" Target="../media/image15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g"/><Relationship Id="rId5" Type="http://schemas.openxmlformats.org/officeDocument/2006/relationships/image" Target="../media/image99.jpg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jpg"/><Relationship Id="rId5" Type="http://schemas.openxmlformats.org/officeDocument/2006/relationships/image" Target="../media/image223.jpg"/><Relationship Id="rId4" Type="http://schemas.openxmlformats.org/officeDocument/2006/relationships/image" Target="../media/image222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7" Type="http://schemas.openxmlformats.org/officeDocument/2006/relationships/image" Target="../media/image230.jp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jpg"/><Relationship Id="rId5" Type="http://schemas.openxmlformats.org/officeDocument/2006/relationships/image" Target="../media/image228.jpg"/><Relationship Id="rId4" Type="http://schemas.openxmlformats.org/officeDocument/2006/relationships/image" Target="../media/image227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jpg"/><Relationship Id="rId4" Type="http://schemas.openxmlformats.org/officeDocument/2006/relationships/image" Target="../media/image231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7" Type="http://schemas.openxmlformats.org/officeDocument/2006/relationships/image" Target="../media/image241.pn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jpg"/><Relationship Id="rId5" Type="http://schemas.openxmlformats.org/officeDocument/2006/relationships/image" Target="../media/image239.jpg"/><Relationship Id="rId4" Type="http://schemas.openxmlformats.org/officeDocument/2006/relationships/image" Target="../media/image238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jpg"/><Relationship Id="rId4" Type="http://schemas.openxmlformats.org/officeDocument/2006/relationships/image" Target="../media/image248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jpg"/><Relationship Id="rId4" Type="http://schemas.openxmlformats.org/officeDocument/2006/relationships/image" Target="../media/image252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jpg"/><Relationship Id="rId4" Type="http://schemas.openxmlformats.org/officeDocument/2006/relationships/image" Target="../media/image258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1.jp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6.jp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5.jpg"/><Relationship Id="rId4" Type="http://schemas.openxmlformats.org/officeDocument/2006/relationships/image" Target="../media/image264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36.jpg"/><Relationship Id="rId7" Type="http://schemas.openxmlformats.org/officeDocument/2006/relationships/image" Target="../media/image26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jpg"/><Relationship Id="rId5" Type="http://schemas.openxmlformats.org/officeDocument/2006/relationships/image" Target="../media/image266.jpg"/><Relationship Id="rId4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ie.ntu.edu.tw/~cjlin/libsvm" TargetMode="External"/><Relationship Id="rId2" Type="http://schemas.openxmlformats.org/officeDocument/2006/relationships/hyperlink" Target="http://svmlight.joachims.org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2507E-49C7-462E-B5E3-C31C5FC49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EBE0EC-9525-42E5-ABE5-6BD7ABF1E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1181603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函数间隔和几何间</a:t>
            </a:r>
            <a:r>
              <a:rPr spc="-10" dirty="0">
                <a:latin typeface="微软雅黑"/>
                <a:cs typeface="微软雅黑"/>
              </a:rPr>
              <a:t>隔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20206"/>
            <a:ext cx="3115945" cy="9410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R="1450340" algn="ctr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函数间</a:t>
            </a:r>
            <a:r>
              <a:rPr sz="2600" spc="-10" dirty="0">
                <a:latin typeface="宋体"/>
                <a:cs typeface="宋体"/>
              </a:rPr>
              <a:t>隔</a:t>
            </a:r>
            <a:endParaRPr sz="2600">
              <a:latin typeface="宋体"/>
              <a:cs typeface="宋体"/>
            </a:endParaRPr>
          </a:p>
          <a:p>
            <a:pPr marL="393065" algn="ctr">
              <a:lnSpc>
                <a:spcPct val="100000"/>
              </a:lnSpc>
              <a:spcBef>
                <a:spcPts val="58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样本点的函数间隔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5337" y="3286277"/>
            <a:ext cx="33324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训练数据集的函数间隔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5337" y="4529607"/>
            <a:ext cx="3332479" cy="1341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9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表示分类预测的正确性 </a:t>
            </a:r>
            <a:r>
              <a:rPr sz="2400" dirty="0">
                <a:latin typeface="宋体"/>
                <a:cs typeface="宋体"/>
              </a:rPr>
              <a:t>和确信度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050" spc="35" dirty="0">
                <a:solidFill>
                  <a:srgbClr val="50742E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宋体"/>
                <a:cs typeface="宋体"/>
              </a:rPr>
              <a:t>当成比例改变</a:t>
            </a:r>
            <a:r>
              <a:rPr sz="2400" spc="-5" dirty="0">
                <a:latin typeface="Constantia"/>
                <a:cs typeface="Constantia"/>
              </a:rPr>
              <a:t>w</a:t>
            </a:r>
            <a:r>
              <a:rPr sz="2400" dirty="0">
                <a:latin typeface="宋体"/>
                <a:cs typeface="宋体"/>
              </a:rPr>
              <a:t>和</a:t>
            </a:r>
            <a:r>
              <a:rPr sz="2400" dirty="0">
                <a:latin typeface="Constantia"/>
                <a:cs typeface="Constantia"/>
              </a:rPr>
              <a:t>b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319" y="2526792"/>
            <a:ext cx="2490216" cy="4815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4792" y="3837432"/>
            <a:ext cx="1536192" cy="5273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6511" y="1829600"/>
            <a:ext cx="4467974" cy="38598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214425" y="2013191"/>
            <a:ext cx="135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x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66625" y="3144520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'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41924" y="5150967"/>
            <a:ext cx="303530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||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i="1" spc="-10" dirty="0">
                <a:latin typeface="Times New Roman"/>
                <a:cs typeface="Times New Roman"/>
              </a:rPr>
              <a:t>w</a:t>
            </a:r>
            <a:r>
              <a:rPr sz="1200" i="1" spc="-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||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87339" y="4935220"/>
            <a:ext cx="213995" cy="207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|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b</a:t>
            </a:r>
            <a:r>
              <a:rPr sz="1200" i="1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|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函数间隔和几何间</a:t>
            </a:r>
            <a:r>
              <a:rPr spc="-10" dirty="0">
                <a:latin typeface="微软雅黑"/>
                <a:cs typeface="微软雅黑"/>
              </a:rPr>
              <a:t>隔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20206"/>
            <a:ext cx="4944745" cy="9410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几何间</a:t>
            </a:r>
            <a:r>
              <a:rPr sz="2600" spc="-10" dirty="0">
                <a:latin typeface="宋体"/>
                <a:cs typeface="宋体"/>
              </a:rPr>
              <a:t>隔</a:t>
            </a:r>
            <a:endParaRPr sz="26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8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样本点的几何间隔：正例和负例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472" y="2676144"/>
            <a:ext cx="3093719" cy="9052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1223" y="4078223"/>
            <a:ext cx="3599687" cy="26365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8744" y="2639567"/>
            <a:ext cx="3041904" cy="938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1304" y="4593335"/>
            <a:ext cx="2999232" cy="8016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1256" y="3848353"/>
            <a:ext cx="385381" cy="5489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函数间隔和几何间</a:t>
            </a:r>
            <a:r>
              <a:rPr spc="-10" dirty="0">
                <a:latin typeface="微软雅黑"/>
                <a:cs typeface="微软雅黑"/>
              </a:rPr>
              <a:t>隔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20206"/>
            <a:ext cx="5875655" cy="9410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几何间</a:t>
            </a:r>
            <a:r>
              <a:rPr sz="2600" spc="-10" dirty="0">
                <a:latin typeface="宋体"/>
                <a:cs typeface="宋体"/>
              </a:rPr>
              <a:t>隔</a:t>
            </a:r>
            <a:endParaRPr sz="26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8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对于给定的训练数据集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dirty="0">
                <a:latin typeface="宋体"/>
                <a:cs typeface="宋体"/>
              </a:rPr>
              <a:t>和超平面</a:t>
            </a:r>
            <a:r>
              <a:rPr sz="2400" dirty="0">
                <a:latin typeface="Constantia"/>
                <a:cs typeface="Constantia"/>
              </a:rPr>
              <a:t>(</a:t>
            </a:r>
            <a:r>
              <a:rPr sz="2400" spc="-220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5" dirty="0">
                <a:latin typeface="Constantia"/>
                <a:cs typeface="Constantia"/>
              </a:rPr>
              <a:t> b</a:t>
            </a:r>
            <a:r>
              <a:rPr sz="2400" dirty="0">
                <a:latin typeface="Constantia"/>
                <a:cs typeface="Constantia"/>
              </a:rPr>
              <a:t>)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5337" y="3725062"/>
            <a:ext cx="33324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训练数据集的几何间隔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5337" y="5041417"/>
            <a:ext cx="589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即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6703" y="4291584"/>
            <a:ext cx="1505712" cy="5120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9959" y="5004815"/>
            <a:ext cx="1225296" cy="165201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00527" y="2420111"/>
            <a:ext cx="2999231" cy="8016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19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间隔最大</a:t>
            </a:r>
            <a:r>
              <a:rPr spc="-10" dirty="0">
                <a:latin typeface="微软雅黑"/>
                <a:cs typeface="微软雅黑"/>
              </a:rPr>
              <a:t>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33096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最大间隔分类超平</a:t>
            </a:r>
            <a:r>
              <a:rPr sz="2600" spc="-10" dirty="0">
                <a:latin typeface="宋体"/>
                <a:cs typeface="宋体"/>
              </a:rPr>
              <a:t>面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400577"/>
            <a:ext cx="49606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根据几何间隔和函数间隔的关</a:t>
            </a:r>
            <a:r>
              <a:rPr sz="2600" spc="-10" dirty="0">
                <a:latin typeface="宋体"/>
                <a:cs typeface="宋体"/>
              </a:rPr>
              <a:t>系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5220046"/>
            <a:ext cx="1591945" cy="137985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考</a:t>
            </a:r>
            <a:r>
              <a:rPr sz="2600" spc="-10" dirty="0">
                <a:latin typeface="宋体"/>
                <a:cs typeface="宋体"/>
              </a:rPr>
              <a:t>虑</a:t>
            </a:r>
            <a:endParaRPr sz="26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8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可以取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最大化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83217" y="6208547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/>
                <a:cs typeface="宋体"/>
              </a:rPr>
              <a:t>和最小化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5417" y="6208547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/>
                <a:cs typeface="宋体"/>
              </a:rPr>
              <a:t>等价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383" y="1917192"/>
            <a:ext cx="5358384" cy="14386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1639" y="3904488"/>
            <a:ext cx="4535424" cy="12649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24455" y="5806440"/>
            <a:ext cx="502919" cy="29565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76855" y="6187440"/>
            <a:ext cx="438912" cy="5242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27576" y="6089903"/>
            <a:ext cx="822960" cy="6217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19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间隔最大</a:t>
            </a:r>
            <a:r>
              <a:rPr spc="-10" dirty="0">
                <a:latin typeface="微软雅黑"/>
                <a:cs typeface="微软雅黑"/>
              </a:rPr>
              <a:t>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59512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线性可分支持向量机学习的最优化问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399942"/>
            <a:ext cx="6668134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凸二次规划</a:t>
            </a:r>
            <a:r>
              <a:rPr sz="2600" spc="-30" dirty="0">
                <a:latin typeface="Constantia"/>
                <a:cs typeface="Constantia"/>
              </a:rPr>
              <a:t>(convex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quadratic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programming)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744" y="2026920"/>
            <a:ext cx="5236463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线性可分支持向量机学习算</a:t>
            </a:r>
            <a:r>
              <a:rPr sz="4500" spc="-10" dirty="0">
                <a:latin typeface="微软雅黑"/>
                <a:cs typeface="微软雅黑"/>
              </a:rPr>
              <a:t>法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43002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输入：线性可分训练数据</a:t>
            </a:r>
            <a:r>
              <a:rPr sz="2600" spc="-10" dirty="0">
                <a:latin typeface="宋体"/>
                <a:cs typeface="宋体"/>
              </a:rPr>
              <a:t>集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2370988"/>
            <a:ext cx="6611620" cy="97409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输出：最大间隔分离超平面和分类决策函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、构造并求解约束最优化问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3890162"/>
            <a:ext cx="339090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5727" y="3874922"/>
            <a:ext cx="1727835" cy="83343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求得</a:t>
            </a:r>
            <a:r>
              <a:rPr sz="2600" spc="-5" dirty="0">
                <a:latin typeface="Constantia"/>
                <a:cs typeface="Constantia"/>
              </a:rPr>
              <a:t>w*</a:t>
            </a:r>
            <a:r>
              <a:rPr sz="2600" dirty="0" err="1">
                <a:latin typeface="宋体"/>
                <a:cs typeface="宋体"/>
              </a:rPr>
              <a:t>和</a:t>
            </a:r>
            <a:r>
              <a:rPr sz="2600" spc="-5" dirty="0" err="1">
                <a:latin typeface="Constantia"/>
                <a:cs typeface="Constantia"/>
              </a:rPr>
              <a:t>b</a:t>
            </a:r>
            <a:r>
              <a:rPr sz="2600" spc="-5" dirty="0">
                <a:latin typeface="Constantia"/>
                <a:cs typeface="Constantia"/>
              </a:rPr>
              <a:t>*</a:t>
            </a:r>
            <a:endParaRPr lang="en-US" sz="2600" spc="-5" dirty="0">
              <a:latin typeface="Constantia"/>
              <a:cs typeface="Constantia"/>
            </a:endParaRPr>
          </a:p>
          <a:p>
            <a:pPr marL="12700" algn="ctr">
              <a:lnSpc>
                <a:spcPct val="150000"/>
              </a:lnSpc>
              <a:spcBef>
                <a:spcPts val="90"/>
              </a:spcBef>
            </a:pPr>
            <a:r>
              <a:rPr lang="zh-CN" altLang="en-US" sz="2000" b="1" spc="-5" dirty="0">
                <a:solidFill>
                  <a:srgbClr val="00B0F0"/>
                </a:solidFill>
                <a:latin typeface="Constantia"/>
                <a:cs typeface="Constantia"/>
              </a:rPr>
              <a:t>（没说咋求）</a:t>
            </a:r>
            <a:endParaRPr sz="2000" b="1" dirty="0">
              <a:solidFill>
                <a:srgbClr val="00B0F0"/>
              </a:solidFill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272" y="4824882"/>
            <a:ext cx="3139440" cy="137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、得到分离超平</a:t>
            </a:r>
            <a:r>
              <a:rPr sz="2600" spc="-10" dirty="0">
                <a:latin typeface="宋体"/>
                <a:cs typeface="宋体"/>
              </a:rPr>
              <a:t>面</a:t>
            </a:r>
            <a:endParaRPr sz="26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tabLst>
                <a:tab pos="82486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分类决策函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 dirty="0">
              <a:latin typeface="宋体"/>
              <a:cs typeface="宋体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8511" y="1557527"/>
            <a:ext cx="4187951" cy="3596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3008" y="2023872"/>
            <a:ext cx="4117847" cy="3352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7696" y="2023872"/>
            <a:ext cx="1502664" cy="3261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5463" y="3502152"/>
            <a:ext cx="5218176" cy="11521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6455" y="5361432"/>
            <a:ext cx="2051304" cy="35966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76144" y="6187440"/>
            <a:ext cx="2947416" cy="35966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60847" y="2990088"/>
            <a:ext cx="2118359" cy="43891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662671" y="2977895"/>
            <a:ext cx="295910" cy="52451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54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00"/>
              </a:spcBef>
            </a:pPr>
            <a:r>
              <a:rPr sz="2800" dirty="0">
                <a:latin typeface="Constantia"/>
                <a:cs typeface="Constantia"/>
              </a:rPr>
              <a:t>1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82510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支持向量和</a:t>
            </a:r>
            <a:r>
              <a:rPr spc="-5" dirty="0"/>
              <a:t>Ma</a:t>
            </a:r>
            <a:r>
              <a:rPr spc="-70" dirty="0"/>
              <a:t>r</a:t>
            </a:r>
            <a:r>
              <a:rPr dirty="0"/>
              <a:t>g</a:t>
            </a:r>
            <a:r>
              <a:rPr spc="-10" dirty="0"/>
              <a:t>i</a:t>
            </a:r>
            <a:r>
              <a:rPr spc="-5" dirty="0"/>
              <a:t>ns</a:t>
            </a:r>
            <a:r>
              <a:rPr dirty="0">
                <a:latin typeface="微软雅黑"/>
                <a:cs typeface="微软雅黑"/>
              </a:rPr>
              <a:t>（边界</a:t>
            </a:r>
            <a:r>
              <a:rPr spc="-10" dirty="0">
                <a:latin typeface="微软雅黑"/>
                <a:cs typeface="微软雅黑"/>
              </a:rPr>
              <a:t>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8015605" cy="3588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60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在线性可分情况下，训练数据集的样本点中与分离</a:t>
            </a:r>
            <a:r>
              <a:rPr sz="2600" spc="-10" dirty="0">
                <a:latin typeface="宋体"/>
                <a:cs typeface="宋体"/>
              </a:rPr>
              <a:t>超 </a:t>
            </a:r>
            <a:r>
              <a:rPr sz="2600" dirty="0">
                <a:latin typeface="宋体"/>
                <a:cs typeface="宋体"/>
              </a:rPr>
              <a:t>平面距离最近的样本点的实例称为支持向量</a:t>
            </a:r>
            <a:r>
              <a:rPr sz="2600" spc="-5" dirty="0">
                <a:latin typeface="Constantia"/>
                <a:cs typeface="Constantia"/>
              </a:rPr>
              <a:t>(support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vector)</a:t>
            </a:r>
            <a:r>
              <a:rPr sz="2600" spc="-20" dirty="0">
                <a:latin typeface="宋体"/>
                <a:cs typeface="宋体"/>
              </a:rPr>
              <a:t>；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支持向量是使约束条件式等号成立的点，</a:t>
            </a:r>
            <a:r>
              <a:rPr sz="2600" spc="-10" dirty="0">
                <a:latin typeface="宋体"/>
                <a:cs typeface="宋体"/>
              </a:rPr>
              <a:t>即</a:t>
            </a:r>
            <a:endParaRPr sz="26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正例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负例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 dirty="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3349752"/>
            <a:ext cx="2904744" cy="365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975" y="4221479"/>
            <a:ext cx="1944624" cy="3688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0224" y="5230367"/>
            <a:ext cx="2548128" cy="4328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2776" y="3813047"/>
            <a:ext cx="4163568" cy="30449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841" y="487730"/>
            <a:ext cx="129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例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：</a:t>
            </a:r>
            <a:endParaRPr sz="50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8511" y="2447544"/>
            <a:ext cx="3974591" cy="29535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496" y="1539239"/>
            <a:ext cx="3218688" cy="25603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4752" y="4456176"/>
            <a:ext cx="2307336" cy="6035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6463" y="5157215"/>
            <a:ext cx="2328672" cy="7193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9991" y="6092952"/>
            <a:ext cx="4407408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834129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拉格朗日对</a:t>
            </a:r>
            <a:r>
              <a:rPr spc="-10" dirty="0">
                <a:latin typeface="微软雅黑"/>
                <a:cs typeface="微软雅黑"/>
              </a:rPr>
              <a:t>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16586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如何求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9462" y="1559613"/>
            <a:ext cx="32893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90"/>
              </a:lnSpc>
            </a:pP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1975637"/>
            <a:ext cx="8193405" cy="1212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在约束最优化问题中，常常利用拉格朗日对偶</a:t>
            </a:r>
            <a:r>
              <a:rPr sz="2600" spc="-10" dirty="0">
                <a:latin typeface="宋体"/>
                <a:cs typeface="宋体"/>
              </a:rPr>
              <a:t>性 </a:t>
            </a:r>
            <a:r>
              <a:rPr sz="2600" dirty="0">
                <a:latin typeface="Constantia"/>
                <a:cs typeface="Constantia"/>
              </a:rPr>
              <a:t>(</a:t>
            </a:r>
            <a:r>
              <a:rPr sz="2600" spc="45" dirty="0">
                <a:latin typeface="Constantia"/>
                <a:cs typeface="Constantia"/>
              </a:rPr>
              <a:t>L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0" dirty="0">
                <a:latin typeface="Constantia"/>
                <a:cs typeface="Constantia"/>
              </a:rPr>
              <a:t>g</a:t>
            </a:r>
            <a:r>
              <a:rPr sz="2600" spc="-50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an</a:t>
            </a:r>
            <a:r>
              <a:rPr sz="2600" spc="-75" dirty="0">
                <a:latin typeface="Constantia"/>
                <a:cs typeface="Constantia"/>
              </a:rPr>
              <a:t>g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duali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y</a:t>
            </a:r>
            <a:r>
              <a:rPr sz="2600" dirty="0">
                <a:latin typeface="Constantia"/>
                <a:cs typeface="Constantia"/>
              </a:rPr>
              <a:t>)</a:t>
            </a:r>
            <a:r>
              <a:rPr sz="2600" dirty="0">
                <a:latin typeface="宋体"/>
                <a:cs typeface="宋体"/>
              </a:rPr>
              <a:t>将原始问题转换为对偶问题，通过</a:t>
            </a:r>
            <a:r>
              <a:rPr sz="2600" spc="-10" dirty="0">
                <a:latin typeface="宋体"/>
                <a:cs typeface="宋体"/>
              </a:rPr>
              <a:t>解 </a:t>
            </a:r>
            <a:r>
              <a:rPr sz="2600" dirty="0">
                <a:latin typeface="宋体"/>
                <a:cs typeface="宋体"/>
              </a:rPr>
              <a:t>对偶问题得到原始问题的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5144" y="1557527"/>
            <a:ext cx="1847087" cy="3840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72000" y="1487424"/>
            <a:ext cx="295910" cy="52133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47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5"/>
              </a:spcBef>
            </a:pPr>
            <a:r>
              <a:rPr sz="2800" dirty="0">
                <a:latin typeface="Constantia"/>
                <a:cs typeface="Constantia"/>
              </a:rPr>
              <a:t>1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834129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拉格朗日对</a:t>
            </a:r>
            <a:r>
              <a:rPr spc="-10" dirty="0">
                <a:latin typeface="微软雅黑"/>
                <a:cs typeface="微软雅黑"/>
              </a:rPr>
              <a:t>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9572" y="1418886"/>
            <a:ext cx="6655434" cy="94234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25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、原始问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 dirty="0">
              <a:latin typeface="宋体"/>
              <a:cs typeface="宋体"/>
            </a:endParaRPr>
          </a:p>
          <a:p>
            <a:pPr marL="418465">
              <a:lnSpc>
                <a:spcPct val="100000"/>
              </a:lnSpc>
              <a:spcBef>
                <a:spcPts val="59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设</a:t>
            </a:r>
            <a:r>
              <a:rPr sz="2400" spc="-5" dirty="0">
                <a:latin typeface="Constantia"/>
                <a:cs typeface="Constantia"/>
              </a:rPr>
              <a:t>f(x),c(x),h(x)</a:t>
            </a:r>
            <a:r>
              <a:rPr sz="2400" dirty="0">
                <a:latin typeface="宋体"/>
                <a:cs typeface="宋体"/>
              </a:rPr>
              <a:t>是定义在</a:t>
            </a:r>
            <a:r>
              <a:rPr sz="2400" dirty="0">
                <a:latin typeface="Constantia"/>
                <a:cs typeface="Constantia"/>
              </a:rPr>
              <a:t>R</a:t>
            </a:r>
            <a:r>
              <a:rPr sz="2325" baseline="21505" dirty="0">
                <a:latin typeface="Constantia"/>
                <a:cs typeface="Constantia"/>
              </a:rPr>
              <a:t>n</a:t>
            </a:r>
            <a:r>
              <a:rPr sz="2400" dirty="0">
                <a:latin typeface="宋体"/>
                <a:cs typeface="宋体"/>
              </a:rPr>
              <a:t>上的连续可微函数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5337" y="4163847"/>
            <a:ext cx="2722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引进拉格朗日函数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35817" y="4163847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/>
                <a:cs typeface="宋体"/>
              </a:rPr>
              <a:t>为乘子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5337" y="5480202"/>
            <a:ext cx="39611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考虑</a:t>
            </a:r>
            <a:r>
              <a:rPr sz="2400" spc="-10" dirty="0">
                <a:latin typeface="Constantia"/>
                <a:cs typeface="Constantia"/>
              </a:rPr>
              <a:t>x</a:t>
            </a:r>
            <a:r>
              <a:rPr sz="2400" spc="-10" dirty="0">
                <a:latin typeface="宋体"/>
                <a:cs typeface="宋体"/>
              </a:rPr>
              <a:t>的函数，</a:t>
            </a:r>
            <a:r>
              <a:rPr sz="2400" spc="-5" dirty="0">
                <a:latin typeface="Constantia"/>
                <a:cs typeface="Constantia"/>
              </a:rPr>
              <a:t>P</a:t>
            </a:r>
            <a:r>
              <a:rPr sz="2400" dirty="0">
                <a:latin typeface="宋体"/>
                <a:cs typeface="宋体"/>
              </a:rPr>
              <a:t>为原始问题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9944" y="2493264"/>
            <a:ext cx="3557016" cy="877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9752" y="3578352"/>
            <a:ext cx="2807207" cy="365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37944" y="4224528"/>
            <a:ext cx="5431535" cy="1219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7311" y="6028944"/>
            <a:ext cx="2974848" cy="5151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129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目</a:t>
            </a:r>
            <a:r>
              <a:rPr spc="-10" dirty="0">
                <a:latin typeface="微软雅黑"/>
                <a:cs typeface="微软雅黑"/>
              </a:rPr>
              <a:t>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20393"/>
            <a:ext cx="5821680" cy="192532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720"/>
              </a:spcBef>
              <a:buClr>
                <a:srgbClr val="33BC55"/>
              </a:buClr>
              <a:buSzPct val="94230"/>
              <a:buFont typeface="Constantia"/>
              <a:buAutoNum type="arabicPeriod"/>
              <a:tabLst>
                <a:tab pos="526415" algn="l"/>
                <a:tab pos="527050" algn="l"/>
              </a:tabLst>
            </a:pPr>
            <a:r>
              <a:rPr sz="2600" u="heavy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线性可分支持向量机与硬间隔最大</a:t>
            </a:r>
            <a:r>
              <a:rPr sz="2600" u="heavy" spc="-10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化</a:t>
            </a:r>
            <a:endParaRPr sz="2600">
              <a:latin typeface="宋体"/>
              <a:cs typeface="宋体"/>
            </a:endParaRPr>
          </a:p>
          <a:p>
            <a:pPr marL="527050" indent="-514350">
              <a:lnSpc>
                <a:spcPct val="100000"/>
              </a:lnSpc>
              <a:spcBef>
                <a:spcPts val="620"/>
              </a:spcBef>
              <a:buClr>
                <a:srgbClr val="33BC55"/>
              </a:buClr>
              <a:buSzPct val="94230"/>
              <a:buFont typeface="Constantia"/>
              <a:buAutoNum type="arabicPeriod"/>
              <a:tabLst>
                <a:tab pos="526415" algn="l"/>
                <a:tab pos="527050" algn="l"/>
              </a:tabLst>
            </a:pPr>
            <a:r>
              <a:rPr sz="2600" u="heavy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线性支持向量机与软间隔最大</a:t>
            </a:r>
            <a:r>
              <a:rPr sz="2600" u="heavy" spc="-10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化</a:t>
            </a:r>
            <a:endParaRPr sz="2600">
              <a:latin typeface="宋体"/>
              <a:cs typeface="宋体"/>
            </a:endParaRPr>
          </a:p>
          <a:p>
            <a:pPr marL="527050" indent="-514350">
              <a:lnSpc>
                <a:spcPct val="100000"/>
              </a:lnSpc>
              <a:spcBef>
                <a:spcPts val="620"/>
              </a:spcBef>
              <a:buClr>
                <a:srgbClr val="33BC55"/>
              </a:buClr>
              <a:buSzPct val="94230"/>
              <a:buFont typeface="Constantia"/>
              <a:buAutoNum type="arabicPeriod"/>
              <a:tabLst>
                <a:tab pos="526415" algn="l"/>
                <a:tab pos="527050" algn="l"/>
              </a:tabLst>
            </a:pPr>
            <a:r>
              <a:rPr sz="2600" u="heavy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非线性支持向量机与核函</a:t>
            </a:r>
            <a:r>
              <a:rPr sz="2600" u="heavy" spc="-10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  <a:p>
            <a:pPr marL="527050" indent="-514350">
              <a:lnSpc>
                <a:spcPct val="100000"/>
              </a:lnSpc>
              <a:spcBef>
                <a:spcPts val="620"/>
              </a:spcBef>
              <a:buClr>
                <a:srgbClr val="33BC55"/>
              </a:buClr>
              <a:buSzPct val="94230"/>
              <a:buFont typeface="Constantia"/>
              <a:buAutoNum type="arabicPeriod"/>
              <a:tabLst>
                <a:tab pos="526415" algn="l"/>
                <a:tab pos="527050" algn="l"/>
              </a:tabLst>
            </a:pPr>
            <a:r>
              <a:rPr sz="2600" u="heavy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序列最小最优化算</a:t>
            </a:r>
            <a:r>
              <a:rPr sz="2600" u="heavy" spc="-10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法</a:t>
            </a:r>
            <a:endParaRPr sz="2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834129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拉格朗日对</a:t>
            </a:r>
            <a:r>
              <a:rPr spc="-10" dirty="0">
                <a:latin typeface="微软雅黑"/>
                <a:cs typeface="微软雅黑"/>
              </a:rPr>
              <a:t>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5337" y="3301517"/>
            <a:ext cx="28448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endParaRPr sz="205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07017" y="3255797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/>
                <a:cs typeface="宋体"/>
              </a:rPr>
              <a:t>为乘子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5337" y="4572152"/>
            <a:ext cx="5454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假设给定某个</a:t>
            </a:r>
            <a:r>
              <a:rPr sz="2400" spc="-10" dirty="0">
                <a:latin typeface="Constantia"/>
                <a:cs typeface="Constantia"/>
              </a:rPr>
              <a:t>x</a:t>
            </a:r>
            <a:r>
              <a:rPr sz="2400" spc="-10" dirty="0">
                <a:latin typeface="宋体"/>
                <a:cs typeface="宋体"/>
              </a:rPr>
              <a:t>，如果</a:t>
            </a:r>
            <a:r>
              <a:rPr sz="2400" spc="-10" dirty="0">
                <a:latin typeface="Constantia"/>
                <a:cs typeface="Constantia"/>
              </a:rPr>
              <a:t>x</a:t>
            </a:r>
            <a:r>
              <a:rPr sz="2400" spc="-10" dirty="0">
                <a:latin typeface="宋体"/>
                <a:cs typeface="宋体"/>
              </a:rPr>
              <a:t>违反约束条件：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9607" y="1673351"/>
            <a:ext cx="1499616" cy="5029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9607" y="2310383"/>
            <a:ext cx="3438144" cy="3627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47871" y="2779776"/>
            <a:ext cx="2807207" cy="3657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40407" y="3258311"/>
            <a:ext cx="5431536" cy="12161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18816" y="5077967"/>
            <a:ext cx="1152144" cy="3810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92167" y="5077967"/>
            <a:ext cx="1243584" cy="4572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3416" y="5733288"/>
            <a:ext cx="6345936" cy="8625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834129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拉格朗日对</a:t>
            </a:r>
            <a:r>
              <a:rPr spc="-10" dirty="0">
                <a:latin typeface="微软雅黑"/>
                <a:cs typeface="微软雅黑"/>
              </a:rPr>
              <a:t>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5337" y="2817012"/>
            <a:ext cx="2418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考虑极小问题：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5337" y="4133367"/>
            <a:ext cx="33324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与原始最优化问题等价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1610" y="1764410"/>
            <a:ext cx="4825745" cy="8389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4120" y="3395471"/>
            <a:ext cx="4300728" cy="60350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4472" y="4724400"/>
            <a:ext cx="1944624" cy="59131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834129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拉格朗日对</a:t>
            </a:r>
            <a:r>
              <a:rPr spc="-10" dirty="0">
                <a:latin typeface="微软雅黑"/>
                <a:cs typeface="微软雅黑"/>
              </a:rPr>
              <a:t>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18886"/>
            <a:ext cx="5859145" cy="225869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、原始问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9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则：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1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称为广义拉格朗日函数的极小极大问题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定义原始问题的最优值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8527" y="1975104"/>
            <a:ext cx="4032504" cy="5760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0527" y="3819144"/>
            <a:ext cx="2002536" cy="5029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834129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拉格朗日对</a:t>
            </a:r>
            <a:r>
              <a:rPr spc="-10" dirty="0">
                <a:latin typeface="微软雅黑"/>
                <a:cs typeface="微软雅黑"/>
              </a:rPr>
              <a:t>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19758"/>
            <a:ext cx="6227128" cy="28054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10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、对偶问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5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定义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则最大值问题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250" spc="3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spc="30" dirty="0">
                <a:latin typeface="宋体"/>
                <a:cs typeface="宋体"/>
              </a:rPr>
              <a:t>称为广义拉格朗日函数的极大极小问题</a:t>
            </a:r>
            <a:endParaRPr sz="24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250" spc="3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表示为约束最优化问题：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2272" y="5515762"/>
            <a:ext cx="5388928" cy="90296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250" spc="3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spc="30" dirty="0">
                <a:latin typeface="宋体"/>
                <a:cs typeface="宋体"/>
              </a:rPr>
              <a:t>称为原始问题的对偶问题，</a:t>
            </a:r>
            <a:endParaRPr sz="24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250" spc="3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对偶问题的最优值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4455" y="1990344"/>
            <a:ext cx="2962656" cy="5029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6935" y="2807207"/>
            <a:ext cx="5114544" cy="5547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4343400"/>
            <a:ext cx="4904232" cy="5760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40864" y="4953000"/>
            <a:ext cx="3788664" cy="4328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46703" y="6153911"/>
            <a:ext cx="2426207" cy="5029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64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原始问题和对偶问题的关</a:t>
            </a:r>
            <a:r>
              <a:rPr spc="-10" dirty="0">
                <a:latin typeface="微软雅黑"/>
                <a:cs typeface="微软雅黑"/>
              </a:rPr>
              <a:t>系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20393"/>
            <a:ext cx="5951220" cy="9753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b="1" dirty="0">
                <a:latin typeface="宋体"/>
                <a:cs typeface="宋体"/>
              </a:rPr>
              <a:t>定理</a:t>
            </a:r>
            <a:r>
              <a:rPr sz="2600" b="1" spc="-25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若原始问题和对偶问题都有最优值，</a:t>
            </a:r>
            <a:r>
              <a:rPr sz="2600" spc="-10" dirty="0">
                <a:latin typeface="宋体"/>
                <a:cs typeface="宋体"/>
              </a:rPr>
              <a:t>则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795928"/>
            <a:ext cx="8240395" cy="176720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推论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287020" marR="5080" indent="-274320">
              <a:lnSpc>
                <a:spcPct val="100000"/>
              </a:lnSpc>
              <a:spcBef>
                <a:spcPts val="6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设</a:t>
            </a:r>
            <a:r>
              <a:rPr sz="2600" dirty="0">
                <a:latin typeface="Constantia"/>
                <a:cs typeface="Constantia"/>
              </a:rPr>
              <a:t>x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，和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，</a:t>
            </a:r>
            <a:r>
              <a:rPr sz="2600" spc="-5" dirty="0">
                <a:latin typeface="Arial"/>
                <a:cs typeface="Arial"/>
              </a:rPr>
              <a:t>β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分别是原始问题和对偶问题的可行解</a:t>
            </a:r>
            <a:r>
              <a:rPr sz="2600" spc="-10" dirty="0">
                <a:latin typeface="宋体"/>
                <a:cs typeface="宋体"/>
              </a:rPr>
              <a:t>， </a:t>
            </a:r>
            <a:r>
              <a:rPr sz="2600" dirty="0">
                <a:latin typeface="宋体"/>
                <a:cs typeface="宋体"/>
              </a:rPr>
              <a:t>并且</a:t>
            </a:r>
            <a:r>
              <a:rPr sz="2600" spc="-5" dirty="0">
                <a:latin typeface="Constantia"/>
                <a:cs typeface="Constantia"/>
              </a:rPr>
              <a:t>d*=p*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dirty="0">
                <a:latin typeface="宋体"/>
                <a:cs typeface="宋体"/>
              </a:rPr>
              <a:t>则</a:t>
            </a:r>
            <a:r>
              <a:rPr sz="2600" spc="-5" dirty="0">
                <a:latin typeface="Constantia"/>
                <a:cs typeface="Constantia"/>
              </a:rPr>
              <a:t>x*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dirty="0">
                <a:latin typeface="宋体"/>
                <a:cs typeface="宋体"/>
              </a:rPr>
              <a:t>和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Arial"/>
                <a:cs typeface="Arial"/>
              </a:rPr>
              <a:t>β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分别是原始问题和对偶</a:t>
            </a:r>
            <a:r>
              <a:rPr sz="2600" spc="-10" dirty="0">
                <a:latin typeface="宋体"/>
                <a:cs typeface="宋体"/>
              </a:rPr>
              <a:t>问 </a:t>
            </a:r>
            <a:r>
              <a:rPr sz="2600" dirty="0">
                <a:latin typeface="宋体"/>
                <a:cs typeface="宋体"/>
              </a:rPr>
              <a:t>题的最优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55" y="2667000"/>
            <a:ext cx="7193280" cy="5760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64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原始问题和对偶问题的关</a:t>
            </a:r>
            <a:r>
              <a:rPr spc="-10" dirty="0">
                <a:latin typeface="微软雅黑"/>
                <a:cs typeface="微软雅黑"/>
              </a:rPr>
              <a:t>系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20393"/>
            <a:ext cx="5951220" cy="9753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b="1" dirty="0">
                <a:latin typeface="宋体"/>
                <a:cs typeface="宋体"/>
              </a:rPr>
              <a:t>定理</a:t>
            </a:r>
            <a:r>
              <a:rPr sz="2600" b="1" spc="-25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若原始问题和对偶问题都有最优值，</a:t>
            </a:r>
            <a:r>
              <a:rPr sz="2600" spc="-10" dirty="0">
                <a:latin typeface="宋体"/>
                <a:cs typeface="宋体"/>
              </a:rPr>
              <a:t>则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795928"/>
            <a:ext cx="8240395" cy="176720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推论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287020" marR="5080" indent="-274320">
              <a:lnSpc>
                <a:spcPct val="100000"/>
              </a:lnSpc>
              <a:spcBef>
                <a:spcPts val="6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设</a:t>
            </a:r>
            <a:r>
              <a:rPr sz="2600" dirty="0">
                <a:latin typeface="Constantia"/>
                <a:cs typeface="Constantia"/>
              </a:rPr>
              <a:t>x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，和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，</a:t>
            </a:r>
            <a:r>
              <a:rPr sz="2600" spc="-5" dirty="0">
                <a:latin typeface="Arial"/>
                <a:cs typeface="Arial"/>
              </a:rPr>
              <a:t>β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分别是原始问题和对偶问题的可行解</a:t>
            </a:r>
            <a:r>
              <a:rPr sz="2600" spc="-10" dirty="0">
                <a:latin typeface="宋体"/>
                <a:cs typeface="宋体"/>
              </a:rPr>
              <a:t>， </a:t>
            </a:r>
            <a:r>
              <a:rPr sz="2600" dirty="0">
                <a:latin typeface="宋体"/>
                <a:cs typeface="宋体"/>
              </a:rPr>
              <a:t>并且</a:t>
            </a:r>
            <a:r>
              <a:rPr sz="2600" spc="-5" dirty="0">
                <a:latin typeface="Constantia"/>
                <a:cs typeface="Constantia"/>
              </a:rPr>
              <a:t>d*=p*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dirty="0">
                <a:latin typeface="宋体"/>
                <a:cs typeface="宋体"/>
              </a:rPr>
              <a:t>则</a:t>
            </a:r>
            <a:r>
              <a:rPr sz="2600" spc="-5" dirty="0">
                <a:latin typeface="Constantia"/>
                <a:cs typeface="Constantia"/>
              </a:rPr>
              <a:t>x*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dirty="0">
                <a:latin typeface="宋体"/>
                <a:cs typeface="宋体"/>
              </a:rPr>
              <a:t>和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Arial"/>
                <a:cs typeface="Arial"/>
              </a:rPr>
              <a:t>β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分别是原始问题和对偶</a:t>
            </a:r>
            <a:r>
              <a:rPr sz="2600" spc="-10" dirty="0">
                <a:latin typeface="宋体"/>
                <a:cs typeface="宋体"/>
              </a:rPr>
              <a:t>问 </a:t>
            </a:r>
            <a:r>
              <a:rPr sz="2600" dirty="0">
                <a:latin typeface="宋体"/>
                <a:cs typeface="宋体"/>
              </a:rPr>
              <a:t>题的最优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55" y="2667000"/>
            <a:ext cx="7193280" cy="5760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074" y="418778"/>
            <a:ext cx="8251825" cy="287083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630"/>
              </a:spcBef>
            </a:pPr>
            <a:r>
              <a:rPr spc="-5" dirty="0"/>
              <a:t>KKT</a:t>
            </a:r>
            <a:r>
              <a:rPr dirty="0">
                <a:latin typeface="微软雅黑"/>
                <a:cs typeface="微软雅黑"/>
              </a:rPr>
              <a:t>条</a:t>
            </a:r>
            <a:r>
              <a:rPr spc="-10" dirty="0">
                <a:latin typeface="微软雅黑"/>
                <a:cs typeface="微软雅黑"/>
              </a:rPr>
              <a:t>件</a:t>
            </a:r>
          </a:p>
          <a:p>
            <a:pPr marL="311785" marR="30480" indent="-274320">
              <a:lnSpc>
                <a:spcPct val="100000"/>
              </a:lnSpc>
              <a:spcBef>
                <a:spcPts val="270"/>
              </a:spcBef>
            </a:pPr>
            <a:r>
              <a:rPr sz="2450" spc="2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b="1" dirty="0">
                <a:solidFill>
                  <a:srgbClr val="000000"/>
                </a:solidFill>
                <a:latin typeface="宋体"/>
                <a:cs typeface="宋体"/>
              </a:rPr>
              <a:t>定理：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对原始问题和对偶问题，假设函数</a:t>
            </a:r>
            <a:r>
              <a:rPr sz="2600" spc="-5" dirty="0">
                <a:solidFill>
                  <a:srgbClr val="000000"/>
                </a:solidFill>
                <a:latin typeface="Constantia"/>
                <a:cs typeface="Constantia"/>
              </a:rPr>
              <a:t>f(x)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和</a:t>
            </a:r>
            <a:r>
              <a:rPr sz="2600" dirty="0">
                <a:solidFill>
                  <a:srgbClr val="000000"/>
                </a:solidFill>
                <a:latin typeface="Constantia"/>
                <a:cs typeface="Constantia"/>
              </a:rPr>
              <a:t>c</a:t>
            </a:r>
            <a:r>
              <a:rPr sz="2475" baseline="-16835" dirty="0">
                <a:solidFill>
                  <a:srgbClr val="000000"/>
                </a:solidFill>
                <a:latin typeface="Constantia"/>
                <a:cs typeface="Constantia"/>
              </a:rPr>
              <a:t>i</a:t>
            </a:r>
            <a:r>
              <a:rPr sz="2600" dirty="0">
                <a:solidFill>
                  <a:srgbClr val="000000"/>
                </a:solidFill>
                <a:latin typeface="Constantia"/>
                <a:cs typeface="Constantia"/>
              </a:rPr>
              <a:t>(x)</a:t>
            </a:r>
            <a:r>
              <a:rPr sz="2600" spc="-10" dirty="0">
                <a:solidFill>
                  <a:srgbClr val="000000"/>
                </a:solidFill>
                <a:latin typeface="宋体"/>
                <a:cs typeface="宋体"/>
              </a:rPr>
              <a:t>是 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凸函数，</a:t>
            </a:r>
            <a:r>
              <a:rPr sz="2600" dirty="0">
                <a:solidFill>
                  <a:srgbClr val="000000"/>
                </a:solidFill>
                <a:latin typeface="Constantia"/>
                <a:cs typeface="Constantia"/>
              </a:rPr>
              <a:t>h</a:t>
            </a:r>
            <a:r>
              <a:rPr sz="2475" baseline="-16835" dirty="0">
                <a:solidFill>
                  <a:srgbClr val="000000"/>
                </a:solidFill>
                <a:latin typeface="Constantia"/>
                <a:cs typeface="Constantia"/>
              </a:rPr>
              <a:t>j</a:t>
            </a:r>
            <a:r>
              <a:rPr sz="2600" dirty="0">
                <a:solidFill>
                  <a:srgbClr val="000000"/>
                </a:solidFill>
                <a:latin typeface="Constantia"/>
                <a:cs typeface="Constantia"/>
              </a:rPr>
              <a:t>(x)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是仿射函数，并且不等式</a:t>
            </a:r>
            <a:r>
              <a:rPr sz="2600" dirty="0">
                <a:solidFill>
                  <a:srgbClr val="000000"/>
                </a:solidFill>
                <a:latin typeface="Constantia"/>
                <a:cs typeface="Constantia"/>
              </a:rPr>
              <a:t>c</a:t>
            </a:r>
            <a:r>
              <a:rPr sz="2475" baseline="-16835" dirty="0">
                <a:solidFill>
                  <a:srgbClr val="000000"/>
                </a:solidFill>
                <a:latin typeface="Constantia"/>
                <a:cs typeface="Constantia"/>
              </a:rPr>
              <a:t>i</a:t>
            </a:r>
            <a:r>
              <a:rPr sz="2600" dirty="0">
                <a:solidFill>
                  <a:srgbClr val="000000"/>
                </a:solidFill>
                <a:latin typeface="Constantia"/>
                <a:cs typeface="Constantia"/>
              </a:rPr>
              <a:t>(x)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是严格可</a:t>
            </a:r>
            <a:r>
              <a:rPr sz="2600" spc="-10" dirty="0">
                <a:solidFill>
                  <a:srgbClr val="000000"/>
                </a:solidFill>
                <a:latin typeface="宋体"/>
                <a:cs typeface="宋体"/>
              </a:rPr>
              <a:t>行 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的，则</a:t>
            </a:r>
            <a:r>
              <a:rPr sz="2600" dirty="0">
                <a:solidFill>
                  <a:srgbClr val="000000"/>
                </a:solidFill>
                <a:latin typeface="Constantia"/>
                <a:cs typeface="Constantia"/>
              </a:rPr>
              <a:t>x</a:t>
            </a:r>
            <a:r>
              <a:rPr sz="2600" spc="-5" dirty="0">
                <a:solidFill>
                  <a:srgbClr val="000000"/>
                </a:solidFill>
                <a:latin typeface="Constantia"/>
                <a:cs typeface="Constantia"/>
              </a:rPr>
              <a:t>*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，和</a:t>
            </a:r>
            <a:r>
              <a:rPr sz="2600" spc="-5" dirty="0">
                <a:solidFill>
                  <a:srgbClr val="000000"/>
                </a:solidFill>
                <a:latin typeface="Arial"/>
                <a:cs typeface="Arial"/>
              </a:rPr>
              <a:t>α</a:t>
            </a:r>
            <a:r>
              <a:rPr sz="2600" spc="-5" dirty="0">
                <a:solidFill>
                  <a:srgbClr val="000000"/>
                </a:solidFill>
                <a:latin typeface="Constantia"/>
                <a:cs typeface="Constantia"/>
              </a:rPr>
              <a:t>*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，</a:t>
            </a:r>
            <a:r>
              <a:rPr sz="2600" spc="-5" dirty="0">
                <a:solidFill>
                  <a:srgbClr val="000000"/>
                </a:solidFill>
                <a:latin typeface="Arial"/>
                <a:cs typeface="Arial"/>
              </a:rPr>
              <a:t>β</a:t>
            </a:r>
            <a:r>
              <a:rPr sz="2600" spc="-5" dirty="0">
                <a:solidFill>
                  <a:srgbClr val="000000"/>
                </a:solidFill>
                <a:latin typeface="Constantia"/>
                <a:cs typeface="Constantia"/>
              </a:rPr>
              <a:t>*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分别是原始问题和对偶问题的解</a:t>
            </a:r>
            <a:r>
              <a:rPr sz="2600" spc="-10" dirty="0">
                <a:solidFill>
                  <a:srgbClr val="000000"/>
                </a:solidFill>
                <a:latin typeface="宋体"/>
                <a:cs typeface="宋体"/>
              </a:rPr>
              <a:t>的 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充分必要条件是</a:t>
            </a:r>
            <a:r>
              <a:rPr sz="2600" spc="-5" dirty="0">
                <a:solidFill>
                  <a:srgbClr val="000000"/>
                </a:solidFill>
                <a:latin typeface="Constantia"/>
                <a:cs typeface="Constantia"/>
              </a:rPr>
              <a:t>x*</a:t>
            </a:r>
            <a:r>
              <a:rPr sz="2600" spc="-5" dirty="0">
                <a:solidFill>
                  <a:srgbClr val="000000"/>
                </a:solidFill>
                <a:latin typeface="宋体"/>
                <a:cs typeface="宋体"/>
              </a:rPr>
              <a:t>，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和</a:t>
            </a:r>
            <a:r>
              <a:rPr sz="2600" spc="-5" dirty="0">
                <a:solidFill>
                  <a:srgbClr val="000000"/>
                </a:solidFill>
                <a:latin typeface="Arial"/>
                <a:cs typeface="Arial"/>
              </a:rPr>
              <a:t>α</a:t>
            </a:r>
            <a:r>
              <a:rPr sz="2600" spc="-5" dirty="0">
                <a:solidFill>
                  <a:srgbClr val="000000"/>
                </a:solidFill>
                <a:latin typeface="Constantia"/>
                <a:cs typeface="Constantia"/>
              </a:rPr>
              <a:t>*</a:t>
            </a:r>
            <a:r>
              <a:rPr sz="2600" spc="-5" dirty="0">
                <a:solidFill>
                  <a:srgbClr val="000000"/>
                </a:solidFill>
                <a:latin typeface="宋体"/>
                <a:cs typeface="宋体"/>
              </a:rPr>
              <a:t>，</a:t>
            </a:r>
            <a:r>
              <a:rPr sz="2600" spc="-5" dirty="0">
                <a:solidFill>
                  <a:srgbClr val="000000"/>
                </a:solidFill>
                <a:latin typeface="Arial"/>
                <a:cs typeface="Arial"/>
              </a:rPr>
              <a:t>β</a:t>
            </a:r>
            <a:r>
              <a:rPr sz="2600" spc="-5" dirty="0">
                <a:solidFill>
                  <a:srgbClr val="000000"/>
                </a:solidFill>
                <a:latin typeface="Constantia"/>
                <a:cs typeface="Constantia"/>
              </a:rPr>
              <a:t>*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满足</a:t>
            </a:r>
            <a:r>
              <a:rPr sz="2600" spc="-10" dirty="0">
                <a:solidFill>
                  <a:srgbClr val="000000"/>
                </a:solidFill>
                <a:latin typeface="Constantia"/>
                <a:cs typeface="Constantia"/>
              </a:rPr>
              <a:t>karush-Kuhn- </a:t>
            </a:r>
            <a:r>
              <a:rPr sz="2600" spc="-5" dirty="0">
                <a:solidFill>
                  <a:srgbClr val="000000"/>
                </a:solidFill>
                <a:latin typeface="Constantia"/>
                <a:cs typeface="Constantia"/>
              </a:rPr>
              <a:t> </a:t>
            </a:r>
            <a:r>
              <a:rPr sz="2600" spc="-30" dirty="0">
                <a:solidFill>
                  <a:srgbClr val="000000"/>
                </a:solidFill>
                <a:latin typeface="Constantia"/>
                <a:cs typeface="Constantia"/>
              </a:rPr>
              <a:t>Tucker(KKT)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条件</a:t>
            </a:r>
            <a:r>
              <a:rPr sz="2600" spc="-10" dirty="0">
                <a:solidFill>
                  <a:srgbClr val="000000"/>
                </a:solidFill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9855" y="3212592"/>
            <a:ext cx="2154936" cy="14386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3344" y="4797552"/>
            <a:ext cx="3048000" cy="20147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46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学习的对偶算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76022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对于线性可分支持向量机的优化问题，原始问题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400577"/>
            <a:ext cx="8262620" cy="2170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应用拉格朗日对偶性，通过求解对偶问题，得到原始</a:t>
            </a:r>
            <a:r>
              <a:rPr sz="2600" spc="-10" dirty="0">
                <a:latin typeface="宋体"/>
                <a:cs typeface="宋体"/>
              </a:rPr>
              <a:t>问 </a:t>
            </a:r>
            <a:r>
              <a:rPr sz="2600" dirty="0">
                <a:latin typeface="宋体"/>
                <a:cs typeface="宋体"/>
              </a:rPr>
              <a:t>题的解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优点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8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对偶问题往往容易解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引入核函数，推广到非线性分类问题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744" y="2026920"/>
            <a:ext cx="5236463" cy="1295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757159" y="2414016"/>
            <a:ext cx="295910" cy="52451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540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00"/>
              </a:spcBef>
            </a:pPr>
            <a:r>
              <a:rPr sz="2800" dirty="0">
                <a:latin typeface="Constantia"/>
                <a:cs typeface="Constantia"/>
              </a:rPr>
              <a:t>1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46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学习的对偶算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2979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定义拉格朗日函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2925597"/>
            <a:ext cx="6281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原问题：极小极大，对偶问题：极大极</a:t>
            </a:r>
            <a:r>
              <a:rPr sz="2600" spc="-10" dirty="0">
                <a:latin typeface="宋体"/>
                <a:cs typeface="宋体"/>
              </a:rPr>
              <a:t>小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32" y="1917192"/>
            <a:ext cx="5620512" cy="7924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4455" y="3657600"/>
            <a:ext cx="4032504" cy="5760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52927" y="4309033"/>
            <a:ext cx="2572512" cy="12078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46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学习的对偶算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19758"/>
            <a:ext cx="8078470" cy="14509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先求</a:t>
            </a:r>
            <a:r>
              <a:rPr sz="2600" spc="-30" dirty="0">
                <a:latin typeface="Constantia"/>
                <a:cs typeface="Constantia"/>
              </a:rPr>
              <a:t>L(w,b,</a:t>
            </a:r>
            <a:r>
              <a:rPr sz="2600" spc="-30" dirty="0">
                <a:latin typeface="Arial"/>
                <a:cs typeface="Arial"/>
              </a:rPr>
              <a:t>α</a:t>
            </a:r>
            <a:r>
              <a:rPr sz="2600" spc="-30" dirty="0">
                <a:latin typeface="Constantia"/>
                <a:cs typeface="Constantia"/>
              </a:rPr>
              <a:t>)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" dirty="0">
                <a:latin typeface="Constantia"/>
                <a:cs typeface="Constantia"/>
              </a:rPr>
              <a:t>w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宋体"/>
                <a:cs typeface="宋体"/>
              </a:rPr>
              <a:t>的极小，再求对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dirty="0">
                <a:latin typeface="宋体"/>
                <a:cs typeface="宋体"/>
              </a:rPr>
              <a:t>的极</a:t>
            </a:r>
            <a:r>
              <a:rPr sz="2600" spc="-10" dirty="0">
                <a:latin typeface="宋体"/>
                <a:cs typeface="宋体"/>
              </a:rPr>
              <a:t>大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349948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、求</a:t>
            </a:r>
            <a:r>
              <a:rPr sz="2600" spc="-10" dirty="0">
                <a:latin typeface="宋体"/>
                <a:cs typeface="宋体"/>
              </a:rPr>
              <a:t>：</a:t>
            </a:r>
            <a:r>
              <a:rPr sz="2600" dirty="0">
                <a:latin typeface="宋体"/>
                <a:cs typeface="宋体"/>
              </a:rPr>
              <a:t>	，对</a:t>
            </a:r>
            <a:r>
              <a:rPr sz="2600" spc="-5" dirty="0">
                <a:latin typeface="Constantia"/>
                <a:cs typeface="Constantia"/>
              </a:rPr>
              <a:t>w</a:t>
            </a:r>
            <a:r>
              <a:rPr sz="2600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宋体"/>
                <a:cs typeface="宋体"/>
              </a:rPr>
              <a:t>分别求偏导并令等于</a:t>
            </a:r>
            <a:r>
              <a:rPr sz="2600" spc="-10" dirty="0">
                <a:latin typeface="Constantia"/>
                <a:cs typeface="Constantia"/>
              </a:rPr>
              <a:t>0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由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874922"/>
            <a:ext cx="99821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得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1990344"/>
            <a:ext cx="1655064" cy="4541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8383" y="2566416"/>
            <a:ext cx="3621024" cy="14874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16623" y="2523744"/>
            <a:ext cx="1591055" cy="15666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44794" y="3200311"/>
            <a:ext cx="624077" cy="241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507991"/>
            <a:ext cx="9131808" cy="18013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832" y="531914"/>
            <a:ext cx="8027670" cy="1398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500" dirty="0">
                <a:latin typeface="微软雅黑"/>
                <a:cs typeface="微软雅黑"/>
              </a:rPr>
              <a:t>一、线性可分支持向量机与硬</a:t>
            </a:r>
            <a:r>
              <a:rPr sz="4500" spc="5" dirty="0">
                <a:latin typeface="微软雅黑"/>
                <a:cs typeface="微软雅黑"/>
              </a:rPr>
              <a:t>间 </a:t>
            </a:r>
            <a:r>
              <a:rPr sz="4500" dirty="0">
                <a:latin typeface="微软雅黑"/>
                <a:cs typeface="微软雅黑"/>
              </a:rPr>
              <a:t>隔最大</a:t>
            </a:r>
            <a:r>
              <a:rPr sz="4500" spc="10" dirty="0">
                <a:latin typeface="微软雅黑"/>
                <a:cs typeface="微软雅黑"/>
              </a:rPr>
              <a:t>化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2313825"/>
            <a:ext cx="3309620" cy="2439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线性可分支持向量</a:t>
            </a:r>
            <a:r>
              <a:rPr sz="2600" spc="-10" dirty="0">
                <a:latin typeface="宋体"/>
                <a:cs typeface="宋体"/>
              </a:rPr>
              <a:t>机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函数间隔和几何间</a:t>
            </a:r>
            <a:r>
              <a:rPr sz="2600" spc="-10" dirty="0">
                <a:latin typeface="宋体"/>
                <a:cs typeface="宋体"/>
              </a:rPr>
              <a:t>隔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间隔最大</a:t>
            </a:r>
            <a:r>
              <a:rPr sz="2600" spc="-10" dirty="0">
                <a:latin typeface="宋体"/>
                <a:cs typeface="宋体"/>
              </a:rPr>
              <a:t>化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学习的对偶算</a:t>
            </a:r>
            <a:r>
              <a:rPr sz="2600" spc="-10" dirty="0">
                <a:latin typeface="宋体"/>
                <a:cs typeface="宋体"/>
              </a:rPr>
              <a:t>法</a:t>
            </a:r>
            <a:endParaRPr sz="2600" dirty="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46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学习的对偶算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673480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56921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求	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dirty="0">
                <a:latin typeface="宋体"/>
                <a:cs typeface="宋体"/>
              </a:rPr>
              <a:t>的极大，即是对偶问题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1487424"/>
            <a:ext cx="1746504" cy="502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8216" y="2069592"/>
            <a:ext cx="4843272" cy="21457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896" y="4568456"/>
            <a:ext cx="385445" cy="2413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895" y="4437888"/>
            <a:ext cx="5068824" cy="23042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013192" y="5230367"/>
            <a:ext cx="360045" cy="52133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41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0"/>
              </a:spcBef>
            </a:pPr>
            <a:r>
              <a:rPr sz="2800" dirty="0">
                <a:latin typeface="Constantia"/>
                <a:cs typeface="Constantia"/>
              </a:rPr>
              <a:t>2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46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学习的对偶算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1867" y="1500022"/>
            <a:ext cx="23355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是对偶最优问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58747" y="1500022"/>
            <a:ext cx="6845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的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9277" y="1975002"/>
            <a:ext cx="398652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，并可按下式求得原始问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" y="1419758"/>
            <a:ext cx="3002915" cy="184658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定理：</a:t>
            </a:r>
            <a:r>
              <a:rPr sz="2600" spc="-10" dirty="0">
                <a:latin typeface="宋体"/>
                <a:cs typeface="宋体"/>
              </a:rPr>
              <a:t>设</a:t>
            </a:r>
            <a:endParaRPr sz="2600">
              <a:latin typeface="宋体"/>
              <a:cs typeface="宋体"/>
            </a:endParaRPr>
          </a:p>
          <a:p>
            <a:pPr marL="12700" marR="5080" indent="249554">
              <a:lnSpc>
                <a:spcPct val="100000"/>
              </a:lnSpc>
              <a:spcBef>
                <a:spcPts val="620"/>
              </a:spcBef>
            </a:pPr>
            <a:r>
              <a:rPr sz="2600" dirty="0">
                <a:latin typeface="宋体"/>
                <a:cs typeface="宋体"/>
              </a:rPr>
              <a:t>则存在下标</a:t>
            </a:r>
            <a:r>
              <a:rPr sz="2600" spc="-5" dirty="0">
                <a:latin typeface="Constantia"/>
                <a:cs typeface="Constantia"/>
              </a:rPr>
              <a:t>j</a:t>
            </a:r>
            <a:r>
              <a:rPr sz="2600" dirty="0">
                <a:latin typeface="宋体"/>
                <a:cs typeface="宋体"/>
              </a:rPr>
              <a:t>，使</a:t>
            </a:r>
            <a:r>
              <a:rPr sz="2600" spc="-10" dirty="0">
                <a:latin typeface="宋体"/>
                <a:cs typeface="宋体"/>
              </a:rPr>
              <a:t>得 </a:t>
            </a:r>
            <a:r>
              <a:rPr sz="2600" dirty="0">
                <a:latin typeface="宋体"/>
                <a:cs typeface="宋体"/>
              </a:rPr>
              <a:t>的解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179070">
              <a:lnSpc>
                <a:spcPct val="100000"/>
              </a:lnSpc>
              <a:spcBef>
                <a:spcPts val="620"/>
              </a:spcBef>
            </a:pPr>
            <a:r>
              <a:rPr sz="2600" dirty="0">
                <a:latin typeface="宋体"/>
                <a:cs typeface="宋体"/>
              </a:rPr>
              <a:t>证明：</a:t>
            </a:r>
            <a:r>
              <a:rPr sz="2600" spc="-10" dirty="0">
                <a:latin typeface="宋体"/>
                <a:cs typeface="宋体"/>
              </a:rPr>
              <a:t>由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42037" y="5221122"/>
            <a:ext cx="6845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得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4455" y="1524000"/>
            <a:ext cx="2569464" cy="3596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0986" y="88010"/>
            <a:ext cx="2606802" cy="191147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315034" y="1486636"/>
            <a:ext cx="19875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Constantia"/>
                <a:cs typeface="Constantia"/>
              </a:rPr>
              <a:t>2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60064" y="2090927"/>
            <a:ext cx="731520" cy="38404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531352" y="1965960"/>
            <a:ext cx="299085" cy="52133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34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5"/>
              </a:spcBef>
            </a:pPr>
            <a:r>
              <a:rPr sz="2800" dirty="0">
                <a:latin typeface="Constantia"/>
                <a:cs typeface="Constantia"/>
              </a:rPr>
              <a:t>1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9184" y="3474720"/>
            <a:ext cx="5687568" cy="33832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9023" y="5166359"/>
            <a:ext cx="1944624" cy="6888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90559" y="323088"/>
            <a:ext cx="667511" cy="9723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46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学习的对偶算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1867" y="1500022"/>
            <a:ext cx="23355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是对偶最优问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58747" y="1500022"/>
            <a:ext cx="6845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的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9277" y="1975002"/>
            <a:ext cx="398652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，并可按下式求得原始问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1362" y="2846222"/>
            <a:ext cx="26657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，其中至少有一</a:t>
            </a:r>
            <a:r>
              <a:rPr sz="2600" spc="-10" dirty="0">
                <a:latin typeface="宋体"/>
                <a:cs typeface="宋体"/>
              </a:rPr>
              <a:t>个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0162" y="3890793"/>
            <a:ext cx="84455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sz="2600" spc="-5" dirty="0">
                <a:latin typeface="Constantia"/>
                <a:cs typeface="Constantia"/>
              </a:rPr>
              <a:t>,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272" y="1419758"/>
            <a:ext cx="3002915" cy="279654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定理：</a:t>
            </a:r>
            <a:r>
              <a:rPr sz="2600" spc="-10" dirty="0">
                <a:latin typeface="宋体"/>
                <a:cs typeface="宋体"/>
              </a:rPr>
              <a:t>设</a:t>
            </a:r>
            <a:endParaRPr sz="2600">
              <a:latin typeface="宋体"/>
              <a:cs typeface="宋体"/>
            </a:endParaRPr>
          </a:p>
          <a:p>
            <a:pPr marL="12700" marR="5080" indent="249554">
              <a:lnSpc>
                <a:spcPct val="100000"/>
              </a:lnSpc>
              <a:spcBef>
                <a:spcPts val="620"/>
              </a:spcBef>
            </a:pPr>
            <a:r>
              <a:rPr sz="2600" dirty="0">
                <a:latin typeface="宋体"/>
                <a:cs typeface="宋体"/>
              </a:rPr>
              <a:t>则存在下标</a:t>
            </a:r>
            <a:r>
              <a:rPr sz="2600" spc="-5" dirty="0">
                <a:latin typeface="Constantia"/>
                <a:cs typeface="Constantia"/>
              </a:rPr>
              <a:t>j</a:t>
            </a:r>
            <a:r>
              <a:rPr sz="2600" dirty="0">
                <a:latin typeface="宋体"/>
                <a:cs typeface="宋体"/>
              </a:rPr>
              <a:t>，使</a:t>
            </a:r>
            <a:r>
              <a:rPr sz="2600" spc="-10" dirty="0">
                <a:latin typeface="宋体"/>
                <a:cs typeface="宋体"/>
              </a:rPr>
              <a:t>得 </a:t>
            </a:r>
            <a:r>
              <a:rPr sz="2600" dirty="0">
                <a:latin typeface="宋体"/>
                <a:cs typeface="宋体"/>
              </a:rPr>
              <a:t>的解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345440" marR="1330960" indent="-166370">
              <a:lnSpc>
                <a:spcPct val="119900"/>
              </a:lnSpc>
            </a:pPr>
            <a:r>
              <a:rPr sz="2600" dirty="0">
                <a:latin typeface="宋体"/>
                <a:cs typeface="宋体"/>
              </a:rPr>
              <a:t>证明：</a:t>
            </a:r>
            <a:r>
              <a:rPr sz="2600" spc="-10" dirty="0">
                <a:latin typeface="宋体"/>
                <a:cs typeface="宋体"/>
              </a:rPr>
              <a:t>由 </a:t>
            </a:r>
            <a:r>
              <a:rPr sz="2600" dirty="0">
                <a:latin typeface="宋体"/>
                <a:cs typeface="宋体"/>
              </a:rPr>
              <a:t>反证法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345440">
              <a:lnSpc>
                <a:spcPct val="100000"/>
              </a:lnSpc>
              <a:spcBef>
                <a:spcPts val="620"/>
              </a:spcBef>
              <a:tabLst>
                <a:tab pos="2334895" algn="l"/>
              </a:tabLst>
            </a:pPr>
            <a:r>
              <a:rPr sz="2600" dirty="0">
                <a:latin typeface="宋体"/>
                <a:cs typeface="宋体"/>
              </a:rPr>
              <a:t>假设</a:t>
            </a:r>
            <a:r>
              <a:rPr sz="2600" spc="-10" dirty="0">
                <a:latin typeface="宋体"/>
                <a:cs typeface="宋体"/>
              </a:rPr>
              <a:t>：	由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3522" y="3796182"/>
            <a:ext cx="175958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可知</a:t>
            </a:r>
            <a:r>
              <a:rPr sz="2600" spc="-5" dirty="0">
                <a:latin typeface="Constantia"/>
                <a:cs typeface="Constantia"/>
              </a:rPr>
              <a:t>w*=0</a:t>
            </a: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012" y="4190898"/>
            <a:ext cx="5637530" cy="97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100"/>
              </a:spcBef>
            </a:pPr>
            <a:r>
              <a:rPr sz="2600" dirty="0">
                <a:latin typeface="宋体"/>
                <a:cs typeface="宋体"/>
              </a:rPr>
              <a:t>但这不是原始优化问题的解，产生矛</a:t>
            </a:r>
            <a:r>
              <a:rPr sz="2600" spc="-10" dirty="0">
                <a:latin typeface="宋体"/>
                <a:cs typeface="宋体"/>
              </a:rPr>
              <a:t>盾 </a:t>
            </a:r>
            <a:r>
              <a:rPr sz="2600" dirty="0">
                <a:latin typeface="宋体"/>
                <a:cs typeface="宋体"/>
              </a:rPr>
              <a:t>对此</a:t>
            </a:r>
            <a:r>
              <a:rPr sz="2600" spc="-5" dirty="0">
                <a:latin typeface="宋体"/>
                <a:cs typeface="宋体"/>
              </a:rPr>
              <a:t>：</a:t>
            </a:r>
            <a:r>
              <a:rPr sz="2600" spc="-5" dirty="0">
                <a:latin typeface="Constantia"/>
                <a:cs typeface="Constantia"/>
              </a:rPr>
              <a:t>j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宋体"/>
                <a:cs typeface="宋体"/>
              </a:rPr>
              <a:t>有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4455" y="1524000"/>
            <a:ext cx="2569464" cy="35966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35952" y="1475232"/>
            <a:ext cx="360045" cy="52451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2800" dirty="0">
                <a:latin typeface="Constantia"/>
                <a:cs typeface="Constantia"/>
              </a:rPr>
              <a:t>2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064" y="2090927"/>
            <a:ext cx="731520" cy="38404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531352" y="1965960"/>
            <a:ext cx="299085" cy="521334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34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5"/>
              </a:spcBef>
            </a:pPr>
            <a:r>
              <a:rPr sz="2800" dirty="0">
                <a:latin typeface="Constantia"/>
                <a:cs typeface="Constantia"/>
              </a:rPr>
              <a:t>1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1864" y="2852927"/>
            <a:ext cx="1737360" cy="61569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34895" y="3861815"/>
            <a:ext cx="810768" cy="34137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60919" y="2938272"/>
            <a:ext cx="899159" cy="39623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84576" y="3770376"/>
            <a:ext cx="841248" cy="4693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45664" y="4764023"/>
            <a:ext cx="2904743" cy="50291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5904" y="5443728"/>
            <a:ext cx="5812536" cy="116738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83808" y="4797552"/>
            <a:ext cx="880871" cy="39623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46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学习的对偶算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59512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由此定理可知，分离超平面可以写成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2925597"/>
            <a:ext cx="39700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分类决策函数可以写成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4349902"/>
            <a:ext cx="8091170" cy="816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这就是说，分类决策函数只依赖于输入</a:t>
            </a:r>
            <a:r>
              <a:rPr sz="2600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和训练样本</a:t>
            </a:r>
            <a:r>
              <a:rPr sz="2600" spc="-10" dirty="0">
                <a:latin typeface="宋体"/>
                <a:cs typeface="宋体"/>
              </a:rPr>
              <a:t>输 </a:t>
            </a:r>
            <a:r>
              <a:rPr sz="2600" dirty="0">
                <a:latin typeface="宋体"/>
                <a:cs typeface="宋体"/>
              </a:rPr>
              <a:t>入的</a:t>
            </a:r>
            <a:r>
              <a:rPr sz="2600" dirty="0">
                <a:solidFill>
                  <a:srgbClr val="C00000"/>
                </a:solidFill>
                <a:latin typeface="宋体"/>
                <a:cs typeface="宋体"/>
              </a:rPr>
              <a:t>内积</a:t>
            </a:r>
            <a:r>
              <a:rPr sz="2600" dirty="0">
                <a:latin typeface="宋体"/>
                <a:cs typeface="宋体"/>
              </a:rPr>
              <a:t>，上式称为线性可分支持向量机的对偶形式</a:t>
            </a:r>
            <a:r>
              <a:rPr sz="2600" spc="-5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79" y="3355847"/>
            <a:ext cx="4142232" cy="8717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6935" y="1990344"/>
            <a:ext cx="2639567" cy="79247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线性可分支持向量机学习算</a:t>
            </a:r>
            <a:r>
              <a:rPr sz="4500" spc="-10" dirty="0">
                <a:latin typeface="微软雅黑"/>
                <a:cs typeface="微软雅黑"/>
              </a:rPr>
              <a:t>法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6611620" cy="1844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输入：线性可分训练数据</a:t>
            </a:r>
            <a:r>
              <a:rPr sz="2600" spc="-10" dirty="0">
                <a:latin typeface="宋体"/>
                <a:cs typeface="宋体"/>
              </a:rPr>
              <a:t>集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输出：最大间隔分离超平面和分类决策函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、构造并求解约束最优化问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5774842"/>
            <a:ext cx="20053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求得最优解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8511" y="1557527"/>
            <a:ext cx="4187951" cy="3596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3008" y="2023872"/>
            <a:ext cx="4117847" cy="3352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7696" y="2023872"/>
            <a:ext cx="1502664" cy="3261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3416" y="3502152"/>
            <a:ext cx="4440936" cy="14691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87623" y="5120640"/>
            <a:ext cx="3069336" cy="3840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95600" y="5949696"/>
            <a:ext cx="2834640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线性可分支持向量机学习算</a:t>
            </a:r>
            <a:r>
              <a:rPr sz="4500" spc="-10" dirty="0">
                <a:latin typeface="微软雅黑"/>
                <a:cs typeface="微软雅黑"/>
              </a:rPr>
              <a:t>法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6131560" cy="37452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10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、计</a:t>
            </a:r>
            <a:r>
              <a:rPr sz="2600" spc="-10" dirty="0">
                <a:latin typeface="宋体"/>
                <a:cs typeface="宋体"/>
              </a:rPr>
              <a:t>算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tabLst>
                <a:tab pos="658495" algn="l"/>
                <a:tab pos="512889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并选择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的一个正分</a:t>
            </a:r>
            <a:r>
              <a:rPr sz="2600" spc="-10" dirty="0">
                <a:latin typeface="宋体"/>
                <a:cs typeface="宋体"/>
              </a:rPr>
              <a:t>量</a:t>
            </a:r>
            <a:r>
              <a:rPr sz="2600" dirty="0">
                <a:latin typeface="宋体"/>
                <a:cs typeface="宋体"/>
              </a:rPr>
              <a:t>	，计</a:t>
            </a:r>
            <a:r>
              <a:rPr sz="2600" spc="-10" dirty="0">
                <a:latin typeface="宋体"/>
                <a:cs typeface="宋体"/>
              </a:rPr>
              <a:t>算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3</a:t>
            </a:r>
            <a:r>
              <a:rPr sz="2600" dirty="0">
                <a:latin typeface="宋体"/>
                <a:cs typeface="宋体"/>
              </a:rPr>
              <a:t>、求得分离超平</a:t>
            </a:r>
            <a:r>
              <a:rPr sz="2600" spc="-10" dirty="0">
                <a:latin typeface="宋体"/>
                <a:cs typeface="宋体"/>
              </a:rPr>
              <a:t>面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tabLst>
                <a:tab pos="74168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分类决策函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864" y="1557527"/>
            <a:ext cx="2161032" cy="9509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453639"/>
            <a:ext cx="862584" cy="4053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4120" y="2944367"/>
            <a:ext cx="3121152" cy="7741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36392" y="4416552"/>
            <a:ext cx="1889759" cy="4328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04744" y="5394959"/>
            <a:ext cx="2892552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256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支持向</a:t>
            </a:r>
            <a:r>
              <a:rPr spc="-10" dirty="0">
                <a:latin typeface="微软雅黑"/>
                <a:cs typeface="微软雅黑"/>
              </a:rPr>
              <a:t>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5127" y="1975002"/>
            <a:ext cx="128905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的实例</a:t>
            </a:r>
            <a:r>
              <a:rPr sz="2600" i="1" dirty="0">
                <a:latin typeface="Constantia"/>
                <a:cs typeface="Constantia"/>
              </a:rPr>
              <a:t>x</a:t>
            </a:r>
            <a:r>
              <a:rPr sz="2475" i="1" spc="7" baseline="-16835" dirty="0">
                <a:latin typeface="Constantia"/>
                <a:cs typeface="Constantia"/>
              </a:rPr>
              <a:t>i</a:t>
            </a:r>
            <a:endParaRPr sz="2475" baseline="-16835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421028"/>
            <a:ext cx="5621020" cy="144970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考虑原始优化问题和对偶优化问题</a:t>
            </a: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  <a:tabLst>
                <a:tab pos="429831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将数据集中对应</a:t>
            </a:r>
            <a:r>
              <a:rPr sz="2600" spc="-10" dirty="0">
                <a:latin typeface="宋体"/>
                <a:cs typeface="宋体"/>
              </a:rPr>
              <a:t>于	</a:t>
            </a:r>
            <a:r>
              <a:rPr sz="2600" dirty="0">
                <a:latin typeface="宋体"/>
                <a:cs typeface="宋体"/>
              </a:rPr>
              <a:t>的样</a:t>
            </a:r>
            <a:r>
              <a:rPr sz="2600" spc="-10" dirty="0">
                <a:latin typeface="宋体"/>
                <a:cs typeface="宋体"/>
              </a:rPr>
              <a:t>本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称为支持向</a:t>
            </a:r>
            <a:r>
              <a:rPr sz="2600" spc="-10" dirty="0">
                <a:latin typeface="宋体"/>
                <a:cs typeface="宋体"/>
              </a:rPr>
              <a:t>量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1472" y="3399942"/>
            <a:ext cx="7338695" cy="2463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支持向量一定在分割边界上，由</a:t>
            </a:r>
            <a:r>
              <a:rPr sz="2600" spc="-5" dirty="0">
                <a:latin typeface="Constantia"/>
                <a:cs typeface="Constantia"/>
              </a:rPr>
              <a:t>KKT</a:t>
            </a:r>
            <a:r>
              <a:rPr sz="2600" dirty="0">
                <a:latin typeface="宋体"/>
                <a:cs typeface="宋体"/>
              </a:rPr>
              <a:t>互补条件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63500">
              <a:lnSpc>
                <a:spcPct val="100000"/>
              </a:lnSpc>
              <a:tabLst>
                <a:tab pos="269811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对应</a:t>
            </a:r>
            <a:r>
              <a:rPr sz="2600" spc="-10" dirty="0">
                <a:latin typeface="宋体"/>
                <a:cs typeface="宋体"/>
              </a:rPr>
              <a:t>于	</a:t>
            </a:r>
            <a:r>
              <a:rPr sz="2600" dirty="0">
                <a:latin typeface="宋体"/>
                <a:cs typeface="宋体"/>
              </a:rPr>
              <a:t>的样</a:t>
            </a:r>
            <a:r>
              <a:rPr sz="2600" spc="-10" dirty="0">
                <a:latin typeface="宋体"/>
                <a:cs typeface="宋体"/>
              </a:rPr>
              <a:t>本</a:t>
            </a:r>
            <a:r>
              <a:rPr sz="2600" spc="-40" dirty="0">
                <a:latin typeface="宋体"/>
                <a:cs typeface="宋体"/>
              </a:rPr>
              <a:t> </a:t>
            </a:r>
            <a:r>
              <a:rPr sz="2600" i="1" dirty="0">
                <a:latin typeface="Constantia"/>
                <a:cs typeface="Constantia"/>
              </a:rPr>
              <a:t>x</a:t>
            </a:r>
            <a:r>
              <a:rPr sz="2475" i="1" baseline="-16835" dirty="0">
                <a:latin typeface="Constantia"/>
                <a:cs typeface="Constantia"/>
              </a:rPr>
              <a:t>i</a:t>
            </a:r>
            <a:endParaRPr sz="2475" baseline="-16835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450">
              <a:latin typeface="Constantia"/>
              <a:cs typeface="Constantia"/>
            </a:endParaRPr>
          </a:p>
          <a:p>
            <a:pPr marL="635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或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008" y="2048255"/>
            <a:ext cx="862584" cy="4053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4144" y="2048255"/>
            <a:ext cx="999744" cy="4053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2223" y="3950208"/>
            <a:ext cx="4959096" cy="4236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28431" y="2039111"/>
            <a:ext cx="719327" cy="4267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0632" y="4949952"/>
            <a:ext cx="2727960" cy="36880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48000" y="5660135"/>
            <a:ext cx="2173224" cy="43281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048" y="4422647"/>
            <a:ext cx="862584" cy="40538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192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例子</a:t>
            </a:r>
            <a:r>
              <a:rPr spc="-10" dirty="0">
                <a:latin typeface="微软雅黑"/>
                <a:cs typeface="微软雅黑"/>
              </a:rPr>
              <a:t>：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8037" y="1500022"/>
            <a:ext cx="10147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负例</a:t>
            </a:r>
            <a:r>
              <a:rPr sz="2600" spc="-10" dirty="0">
                <a:latin typeface="宋体"/>
                <a:cs typeface="宋体"/>
              </a:rPr>
              <a:t>点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419123"/>
            <a:ext cx="2319020" cy="9766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正例</a:t>
            </a:r>
            <a:r>
              <a:rPr sz="2600" spc="-10" dirty="0">
                <a:latin typeface="宋体"/>
                <a:cs typeface="宋体"/>
              </a:rPr>
              <a:t>点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解：对偶形</a:t>
            </a:r>
            <a:r>
              <a:rPr sz="2600" spc="-10" dirty="0">
                <a:latin typeface="宋体"/>
                <a:cs typeface="宋体"/>
              </a:rPr>
              <a:t>式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4824882"/>
            <a:ext cx="6680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将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43492" y="4824882"/>
            <a:ext cx="29959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带入目标函数并记</a:t>
            </a:r>
            <a:r>
              <a:rPr sz="2600" spc="-10" dirty="0">
                <a:latin typeface="宋体"/>
                <a:cs typeface="宋体"/>
              </a:rPr>
              <a:t>为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504" y="1557527"/>
            <a:ext cx="2682240" cy="3596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4144" y="1484375"/>
            <a:ext cx="1210055" cy="3596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055" y="2508504"/>
            <a:ext cx="8019288" cy="22189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416" y="4940808"/>
            <a:ext cx="1368552" cy="3261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9511" y="5550408"/>
            <a:ext cx="5257799" cy="66141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192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例子</a:t>
            </a:r>
            <a:r>
              <a:rPr spc="-10" dirty="0">
                <a:latin typeface="微软雅黑"/>
                <a:cs typeface="微软雅黑"/>
              </a:rPr>
              <a:t>：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3352" y="1419758"/>
            <a:ext cx="2005330" cy="9753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608330">
              <a:lnSpc>
                <a:spcPct val="100000"/>
              </a:lnSpc>
              <a:spcBef>
                <a:spcPts val="720"/>
              </a:spcBef>
            </a:pPr>
            <a:r>
              <a:rPr sz="2600" spc="-10" dirty="0">
                <a:latin typeface="宋体"/>
                <a:cs typeface="宋体"/>
              </a:rPr>
              <a:t>在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600" dirty="0">
                <a:latin typeface="宋体"/>
                <a:cs typeface="宋体"/>
              </a:rPr>
              <a:t>，所以最小</a:t>
            </a:r>
            <a:r>
              <a:rPr sz="2600" spc="-10" dirty="0">
                <a:latin typeface="宋体"/>
                <a:cs typeface="宋体"/>
              </a:rPr>
              <a:t>值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419758"/>
            <a:ext cx="5556885" cy="279654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140462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对	</a:t>
            </a:r>
            <a:r>
              <a:rPr sz="2600" dirty="0">
                <a:latin typeface="宋体"/>
                <a:cs typeface="宋体"/>
              </a:rPr>
              <a:t>求偏导数，并令其为</a:t>
            </a:r>
            <a:r>
              <a:rPr sz="2600" spc="-5" dirty="0">
                <a:latin typeface="Constantia"/>
                <a:cs typeface="Constantia"/>
              </a:rPr>
              <a:t>0</a:t>
            </a:r>
            <a:r>
              <a:rPr sz="2600" dirty="0">
                <a:latin typeface="宋体"/>
                <a:cs typeface="宋体"/>
              </a:rPr>
              <a:t>，易</a:t>
            </a:r>
            <a:r>
              <a:rPr sz="2600" spc="-10" dirty="0">
                <a:latin typeface="宋体"/>
                <a:cs typeface="宋体"/>
              </a:rPr>
              <a:t>知</a:t>
            </a:r>
            <a:endParaRPr sz="2600">
              <a:latin typeface="宋体"/>
              <a:cs typeface="宋体"/>
            </a:endParaRPr>
          </a:p>
          <a:p>
            <a:pPr marL="287020" marR="601980" indent="-27432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取极值，但该点不满足约束条</a:t>
            </a:r>
            <a:r>
              <a:rPr sz="2600" spc="-10" dirty="0">
                <a:latin typeface="宋体"/>
                <a:cs typeface="宋体"/>
              </a:rPr>
              <a:t>件 </a:t>
            </a:r>
            <a:r>
              <a:rPr sz="2600" dirty="0">
                <a:latin typeface="宋体"/>
                <a:cs typeface="宋体"/>
              </a:rPr>
              <a:t>应在边界上达</a:t>
            </a:r>
            <a:r>
              <a:rPr sz="2600" spc="-10" dirty="0">
                <a:latin typeface="宋体"/>
                <a:cs typeface="宋体"/>
              </a:rPr>
              <a:t>到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148780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当	</a:t>
            </a:r>
            <a:r>
              <a:rPr sz="2600" dirty="0">
                <a:latin typeface="宋体"/>
                <a:cs typeface="宋体"/>
              </a:rPr>
              <a:t>时，最小</a:t>
            </a:r>
            <a:r>
              <a:rPr sz="2600" spc="-10" dirty="0">
                <a:latin typeface="宋体"/>
                <a:cs typeface="宋体"/>
              </a:rPr>
              <a:t>值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tabLst>
                <a:tab pos="157099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当	</a:t>
            </a:r>
            <a:r>
              <a:rPr sz="2600" dirty="0">
                <a:latin typeface="宋体"/>
                <a:cs typeface="宋体"/>
              </a:rPr>
              <a:t>时，最小</a:t>
            </a:r>
            <a:r>
              <a:rPr sz="2600" spc="-10" dirty="0">
                <a:latin typeface="宋体"/>
                <a:cs typeface="宋体"/>
              </a:rPr>
              <a:t>值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4746142"/>
            <a:ext cx="6639559" cy="137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566670" algn="l"/>
                <a:tab pos="497649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于</a:t>
            </a:r>
            <a:r>
              <a:rPr sz="2600" spc="-10" dirty="0">
                <a:latin typeface="宋体"/>
                <a:cs typeface="宋体"/>
              </a:rPr>
              <a:t>是</a:t>
            </a:r>
            <a:r>
              <a:rPr sz="2600" dirty="0">
                <a:latin typeface="宋体"/>
                <a:cs typeface="宋体"/>
              </a:rPr>
              <a:t>	</a:t>
            </a:r>
            <a:r>
              <a:rPr sz="2600" spc="-10" dirty="0">
                <a:latin typeface="宋体"/>
                <a:cs typeface="宋体"/>
              </a:rPr>
              <a:t>在</a:t>
            </a:r>
            <a:r>
              <a:rPr sz="2600" dirty="0">
                <a:latin typeface="宋体"/>
                <a:cs typeface="宋体"/>
              </a:rPr>
              <a:t>	获得极小</a:t>
            </a: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tabLst>
                <a:tab pos="264985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这</a:t>
            </a:r>
            <a:r>
              <a:rPr sz="2600" spc="-10" dirty="0">
                <a:latin typeface="宋体"/>
                <a:cs typeface="宋体"/>
              </a:rPr>
              <a:t>样</a:t>
            </a:r>
            <a:r>
              <a:rPr sz="2600" dirty="0">
                <a:latin typeface="宋体"/>
                <a:cs typeface="宋体"/>
              </a:rPr>
              <a:t>	对应的实例向量为支持向</a:t>
            </a:r>
            <a:r>
              <a:rPr sz="2600" spc="-10" dirty="0">
                <a:latin typeface="宋体"/>
                <a:cs typeface="宋体"/>
              </a:rPr>
              <a:t>量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088" y="1557527"/>
            <a:ext cx="682751" cy="3474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52359" y="1377696"/>
            <a:ext cx="935736" cy="6431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10655" y="1557527"/>
            <a:ext cx="1045463" cy="3474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34584" y="2020823"/>
            <a:ext cx="929639" cy="3992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3375" y="2907792"/>
            <a:ext cx="682751" cy="3017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97223" y="2685288"/>
            <a:ext cx="1737360" cy="7437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3375" y="3834384"/>
            <a:ext cx="822960" cy="35356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70376" y="3614928"/>
            <a:ext cx="1664207" cy="7924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26463" y="4818888"/>
            <a:ext cx="1295400" cy="4328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19855" y="4651247"/>
            <a:ext cx="1798320" cy="7650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12864" y="4666488"/>
            <a:ext cx="1764792" cy="5913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93519" y="5590032"/>
            <a:ext cx="1399032" cy="61264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841" y="487730"/>
            <a:ext cx="192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例子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：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272" y="1500657"/>
            <a:ext cx="16586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solidFill>
                  <a:srgbClr val="000000"/>
                </a:solidFill>
                <a:latin typeface="宋体"/>
                <a:cs typeface="宋体"/>
              </a:rPr>
              <a:t>计算得</a:t>
            </a:r>
            <a:r>
              <a:rPr sz="2600" spc="-10" dirty="0">
                <a:solidFill>
                  <a:srgbClr val="000000"/>
                </a:solidFill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2925597"/>
            <a:ext cx="26492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分离超平面为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4350537"/>
            <a:ext cx="2979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分类决策函数为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7920" y="1484375"/>
            <a:ext cx="1463040" cy="1152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6935" y="3340608"/>
            <a:ext cx="2593848" cy="6949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7376" y="4821935"/>
            <a:ext cx="3691128" cy="7193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线性可分支持向量</a:t>
            </a:r>
            <a:r>
              <a:rPr spc="-10" dirty="0">
                <a:latin typeface="微软雅黑"/>
                <a:cs typeface="微软雅黑"/>
              </a:rPr>
              <a:t>机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49606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假设特征空间上的训练数据集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320313"/>
            <a:ext cx="8262620" cy="27178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正例和负</a:t>
            </a:r>
            <a:r>
              <a:rPr sz="2600" spc="-10" dirty="0">
                <a:latin typeface="宋体"/>
                <a:cs typeface="宋体"/>
              </a:rPr>
              <a:t>例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学习的目标：找到分类超平面</a:t>
            </a: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线性可分支持向量机：给定线性可分训练数据集，通</a:t>
            </a:r>
            <a:r>
              <a:rPr sz="2600" spc="-10" dirty="0">
                <a:latin typeface="宋体"/>
                <a:cs typeface="宋体"/>
              </a:rPr>
              <a:t>过 </a:t>
            </a:r>
            <a:r>
              <a:rPr sz="2600" dirty="0">
                <a:latin typeface="宋体"/>
                <a:cs typeface="宋体"/>
              </a:rPr>
              <a:t>间隔最大化或等价地求解相应的凸二次规划问题学习</a:t>
            </a:r>
            <a:r>
              <a:rPr sz="2600" spc="-10" dirty="0">
                <a:latin typeface="宋体"/>
                <a:cs typeface="宋体"/>
              </a:rPr>
              <a:t>得 </a:t>
            </a:r>
            <a:r>
              <a:rPr sz="2600" dirty="0">
                <a:latin typeface="宋体"/>
                <a:cs typeface="宋体"/>
              </a:rPr>
              <a:t>到的分离超平面</a:t>
            </a:r>
            <a:r>
              <a:rPr sz="2600" spc="-10" dirty="0">
                <a:latin typeface="宋体"/>
                <a:cs typeface="宋体"/>
              </a:rPr>
              <a:t>为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决策函数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383" y="2075688"/>
            <a:ext cx="4443984" cy="381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1984" y="5254752"/>
            <a:ext cx="2051304" cy="3596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6144" y="5794247"/>
            <a:ext cx="2947416" cy="3596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7008" y="2770632"/>
            <a:ext cx="5986271" cy="3596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805" y="571550"/>
            <a:ext cx="91681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二、线性支持向量机与软间隔最大</a:t>
            </a:r>
            <a:r>
              <a:rPr sz="4500" spc="-10" dirty="0">
                <a:latin typeface="微软雅黑"/>
                <a:cs typeface="微软雅黑"/>
              </a:rPr>
              <a:t>化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8225790" cy="816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训练数据中有一些特异点（</a:t>
            </a:r>
            <a:r>
              <a:rPr sz="2600" dirty="0">
                <a:latin typeface="Constantia"/>
                <a:cs typeface="Constantia"/>
              </a:rPr>
              <a:t>out</a:t>
            </a:r>
            <a:r>
              <a:rPr sz="2600" spc="-5" dirty="0">
                <a:latin typeface="Constantia"/>
                <a:cs typeface="Constantia"/>
              </a:rPr>
              <a:t>lier</a:t>
            </a:r>
            <a:r>
              <a:rPr sz="2600" dirty="0">
                <a:latin typeface="宋体"/>
                <a:cs typeface="宋体"/>
              </a:rPr>
              <a:t>），不能满足函数</a:t>
            </a:r>
            <a:r>
              <a:rPr sz="2600" spc="-10" dirty="0">
                <a:latin typeface="宋体"/>
                <a:cs typeface="宋体"/>
              </a:rPr>
              <a:t>间 </a:t>
            </a:r>
            <a:r>
              <a:rPr sz="2600" dirty="0">
                <a:latin typeface="宋体"/>
                <a:cs typeface="宋体"/>
              </a:rPr>
              <a:t>隔大于等于</a:t>
            </a:r>
            <a:r>
              <a:rPr sz="2600" spc="-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的约束条件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6382" y="2371242"/>
            <a:ext cx="26657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引进一个松弛变</a:t>
            </a:r>
            <a:r>
              <a:rPr sz="2600" spc="-10" dirty="0">
                <a:latin typeface="宋体"/>
                <a:cs typeface="宋体"/>
              </a:rPr>
              <a:t>量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dirty="0"/>
              <a:t>解决方法：对每个样本</a:t>
            </a:r>
            <a:r>
              <a:rPr spc="-10" dirty="0"/>
              <a:t>点</a:t>
            </a:r>
            <a:endParaRPr sz="2450">
              <a:latin typeface="Wingdings"/>
              <a:cs typeface="Wingdings"/>
            </a:endParaRPr>
          </a:p>
          <a:p>
            <a:pPr marL="345440" marR="5080" indent="-332740">
              <a:lnSpc>
                <a:spcPct val="119700"/>
              </a:lnSpc>
              <a:spcBef>
                <a:spcPts val="1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dirty="0"/>
              <a:t>使得函数间隔加上松弛变</a:t>
            </a:r>
            <a:r>
              <a:rPr spc="-10" dirty="0"/>
              <a:t>量 </a:t>
            </a:r>
            <a:r>
              <a:rPr dirty="0"/>
              <a:t>大于等于</a:t>
            </a:r>
            <a:r>
              <a:rPr spc="-5" dirty="0">
                <a:latin typeface="Constantia"/>
                <a:cs typeface="Constantia"/>
              </a:rPr>
              <a:t>1</a:t>
            </a:r>
            <a:r>
              <a:rPr dirty="0"/>
              <a:t>，约束条件变为</a:t>
            </a:r>
            <a:r>
              <a:rPr spc="-10" dirty="0"/>
              <a:t>：</a:t>
            </a:r>
            <a:endParaRPr sz="245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5337" y="4668672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/>
                <a:cs typeface="宋体"/>
              </a:rPr>
              <a:t>目标函数变为：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5337" y="5985027"/>
            <a:ext cx="2306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nstantia"/>
                <a:cs typeface="Constantia"/>
              </a:rPr>
              <a:t>C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&gt;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0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宋体"/>
                <a:cs typeface="宋体"/>
              </a:rPr>
              <a:t>为惩罚参数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4464" y="3191255"/>
            <a:ext cx="4663440" cy="36545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8744" y="2410967"/>
            <a:ext cx="792479" cy="3352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8431" y="2362200"/>
            <a:ext cx="862583" cy="43281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5567" y="4078223"/>
            <a:ext cx="2944368" cy="4511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56360" y="5050535"/>
            <a:ext cx="1965960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80251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线性支持向量机与软间隔最大</a:t>
            </a:r>
            <a:r>
              <a:rPr sz="4500" spc="-10" dirty="0">
                <a:latin typeface="微软雅黑"/>
                <a:cs typeface="微软雅黑"/>
              </a:rPr>
              <a:t>化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66116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线性不可分的线性支持向量机的学习问题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794658"/>
            <a:ext cx="7822565" cy="9753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可证明</a:t>
            </a:r>
            <a:r>
              <a:rPr sz="2600" spc="-5" dirty="0">
                <a:latin typeface="Constantia"/>
                <a:cs typeface="Constantia"/>
              </a:rPr>
              <a:t>w</a:t>
            </a:r>
            <a:r>
              <a:rPr sz="2600" dirty="0">
                <a:latin typeface="宋体"/>
                <a:cs typeface="宋体"/>
              </a:rPr>
              <a:t>的解是唯一的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宋体"/>
                <a:cs typeface="宋体"/>
              </a:rPr>
              <a:t>不是</a:t>
            </a:r>
            <a:r>
              <a:rPr sz="2600" spc="-10" dirty="0">
                <a:latin typeface="宋体"/>
                <a:cs typeface="宋体"/>
              </a:rPr>
              <a:t>，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设该问题的解是</a:t>
            </a:r>
            <a:r>
              <a:rPr sz="2600" spc="-5" dirty="0">
                <a:latin typeface="Constantia"/>
                <a:cs typeface="Constantia"/>
              </a:rPr>
              <a:t>w*,b*,</a:t>
            </a:r>
            <a:r>
              <a:rPr sz="2600" dirty="0">
                <a:latin typeface="宋体"/>
                <a:cs typeface="宋体"/>
              </a:rPr>
              <a:t>可得到分离超平面和决策函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 dirty="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560" y="1965960"/>
            <a:ext cx="2962656" cy="7376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98776" y="2852927"/>
            <a:ext cx="5519928" cy="3596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3488" y="3401567"/>
            <a:ext cx="3063240" cy="3840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44840" y="2590800"/>
            <a:ext cx="360045" cy="52451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603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04"/>
              </a:spcBef>
            </a:pPr>
            <a:r>
              <a:rPr sz="2800" dirty="0">
                <a:latin typeface="Constantia"/>
                <a:cs typeface="Constantia"/>
              </a:rPr>
              <a:t>3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9000" y="4940808"/>
            <a:ext cx="2164079" cy="4663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33344" y="5681471"/>
            <a:ext cx="2880360" cy="37490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80251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线性支持向量机与软间隔最大</a:t>
            </a:r>
            <a:r>
              <a:rPr sz="4500" spc="-10" dirty="0">
                <a:latin typeface="微软雅黑"/>
                <a:cs typeface="微软雅黑"/>
              </a:rPr>
              <a:t>化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16586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原始问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2242" y="1500022"/>
            <a:ext cx="26657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的拉格朗日函数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2845333"/>
            <a:ext cx="6281420" cy="14497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其中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对偶问题是拉格朗日函数的极大极小问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  <a:tabLst>
                <a:tab pos="331279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首先</a:t>
            </a:r>
            <a:r>
              <a:rPr sz="2600" spc="-10" dirty="0">
                <a:latin typeface="宋体"/>
                <a:cs typeface="宋体"/>
              </a:rPr>
              <a:t>求	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0" dirty="0">
                <a:latin typeface="Constantia"/>
                <a:cs typeface="Constantia"/>
              </a:rPr>
              <a:t>w,b,</a:t>
            </a:r>
            <a:r>
              <a:rPr sz="2600" spc="-50" dirty="0">
                <a:latin typeface="Arial"/>
                <a:cs typeface="Arial"/>
              </a:rPr>
              <a:t>ξ</a:t>
            </a:r>
            <a:r>
              <a:rPr sz="2600" dirty="0">
                <a:latin typeface="宋体"/>
                <a:cs typeface="宋体"/>
              </a:rPr>
              <a:t>的极小，</a:t>
            </a:r>
            <a:r>
              <a:rPr sz="2600" spc="-10" dirty="0">
                <a:latin typeface="宋体"/>
                <a:cs typeface="宋体"/>
              </a:rPr>
              <a:t>由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7507" y="5299862"/>
            <a:ext cx="6845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得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31162" y="5299862"/>
            <a:ext cx="3543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0" dirty="0">
                <a:latin typeface="宋体"/>
                <a:cs typeface="宋体"/>
              </a:rPr>
              <a:t>带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272" y="5315102"/>
            <a:ext cx="628650" cy="8020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  <a:p>
            <a:pPr marL="287020">
              <a:lnSpc>
                <a:spcPct val="100000"/>
              </a:lnSpc>
              <a:spcBef>
                <a:spcPts val="35"/>
              </a:spcBef>
            </a:pPr>
            <a:r>
              <a:rPr sz="2600" spc="-10" dirty="0">
                <a:latin typeface="宋体"/>
                <a:cs typeface="宋体"/>
              </a:rPr>
              <a:t>入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8944" y="1444752"/>
            <a:ext cx="360045" cy="521334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413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90"/>
              </a:spcBef>
            </a:pPr>
            <a:r>
              <a:rPr sz="2800" dirty="0">
                <a:latin typeface="Constantia"/>
                <a:cs typeface="Constantia"/>
              </a:rPr>
              <a:t>3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48" y="2133600"/>
            <a:ext cx="8150352" cy="7010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3624" y="3014472"/>
            <a:ext cx="1493520" cy="3048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9655" y="3965447"/>
            <a:ext cx="1712975" cy="35966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904" y="4578096"/>
            <a:ext cx="4559808" cy="21610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19800" y="4486655"/>
            <a:ext cx="1801368" cy="22341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59737" y="3002800"/>
            <a:ext cx="385368" cy="202307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80251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线性支持向量机与软间隔最大</a:t>
            </a:r>
            <a:r>
              <a:rPr sz="4500" spc="-10" dirty="0">
                <a:latin typeface="微软雅黑"/>
                <a:cs typeface="微软雅黑"/>
              </a:rPr>
              <a:t>化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99821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得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2924962"/>
            <a:ext cx="99821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再</a:t>
            </a:r>
            <a:r>
              <a:rPr sz="2600" spc="-10" dirty="0">
                <a:latin typeface="宋体"/>
                <a:cs typeface="宋体"/>
              </a:rPr>
              <a:t>对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8282" y="2924962"/>
            <a:ext cx="417766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求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dirty="0">
                <a:latin typeface="宋体"/>
                <a:cs typeface="宋体"/>
              </a:rPr>
              <a:t>的极大，得到对偶问题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1898904"/>
            <a:ext cx="7519416" cy="8991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232" y="2898648"/>
            <a:ext cx="2322575" cy="5242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1304" y="3572255"/>
            <a:ext cx="4971288" cy="30662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5215128"/>
            <a:ext cx="1255776" cy="3230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80251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线性支持向量机与软间隔最大</a:t>
            </a:r>
            <a:r>
              <a:rPr sz="4500" spc="-10" dirty="0">
                <a:latin typeface="微软雅黑"/>
                <a:cs typeface="微软雅黑"/>
              </a:rPr>
              <a:t>化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16586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原始问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2242" y="1500022"/>
            <a:ext cx="20053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的对偶问题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24897" y="4349902"/>
            <a:ext cx="16751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是对偶问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58192" y="4349902"/>
            <a:ext cx="26657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的一个解，若存</a:t>
            </a:r>
            <a:r>
              <a:rPr sz="2600" spc="-10" dirty="0">
                <a:latin typeface="宋体"/>
                <a:cs typeface="宋体"/>
              </a:rPr>
              <a:t>在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272" y="3795928"/>
            <a:ext cx="2283460" cy="13703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定理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设</a:t>
            </a:r>
            <a:endParaRPr sz="2600">
              <a:latin typeface="宋体"/>
              <a:cs typeface="宋体"/>
            </a:endParaRPr>
          </a:p>
          <a:p>
            <a:pPr marL="287020">
              <a:lnSpc>
                <a:spcPct val="100000"/>
              </a:lnSpc>
            </a:pPr>
            <a:r>
              <a:rPr sz="2600" spc="-5" dirty="0">
                <a:latin typeface="Arial"/>
                <a:cs typeface="Arial"/>
              </a:rPr>
              <a:t>α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的一个分</a:t>
            </a:r>
            <a:r>
              <a:rPr sz="2600" spc="-10" dirty="0">
                <a:latin typeface="宋体"/>
                <a:cs typeface="宋体"/>
              </a:rPr>
              <a:t>量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7152" y="4746142"/>
            <a:ext cx="346329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，则原始问题的解</a:t>
            </a:r>
            <a:r>
              <a:rPr sz="2600" spc="-5" dirty="0">
                <a:latin typeface="Constantia"/>
                <a:cs typeface="Constantia"/>
              </a:rPr>
              <a:t>w*,b*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8944" y="1444752"/>
            <a:ext cx="360045" cy="521334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413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90"/>
              </a:spcBef>
            </a:pPr>
            <a:r>
              <a:rPr sz="2800" dirty="0">
                <a:latin typeface="Constantia"/>
                <a:cs typeface="Constantia"/>
              </a:rPr>
              <a:t>3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1095" y="1965960"/>
            <a:ext cx="4629911" cy="7924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0567" y="2804160"/>
            <a:ext cx="2246376" cy="7437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7703" y="3715511"/>
            <a:ext cx="3566159" cy="43281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955280" y="2913888"/>
            <a:ext cx="360045" cy="52451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603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04"/>
              </a:spcBef>
            </a:pPr>
            <a:r>
              <a:rPr sz="2800" spc="5" dirty="0">
                <a:latin typeface="Constantia"/>
                <a:cs typeface="Constantia"/>
              </a:rPr>
              <a:t>4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3480" y="4279391"/>
            <a:ext cx="4861560" cy="252374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61432" y="4279391"/>
            <a:ext cx="360045" cy="52133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5"/>
              </a:spcBef>
            </a:pPr>
            <a:r>
              <a:rPr sz="2800" spc="5" dirty="0">
                <a:latin typeface="Constantia"/>
                <a:cs typeface="Constantia"/>
              </a:rPr>
              <a:t>4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00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线性支持向量机学习算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5290820" cy="1844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输入：线性不可分训练数据</a:t>
            </a:r>
            <a:r>
              <a:rPr sz="2600" spc="-10" dirty="0">
                <a:latin typeface="宋体"/>
                <a:cs typeface="宋体"/>
              </a:rPr>
              <a:t>集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输出：分离超平面和分类决策函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、构造并求解约束最优化问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5774842"/>
            <a:ext cx="20053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求得最优解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4920" y="1557527"/>
            <a:ext cx="3816096" cy="3291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3008" y="2023872"/>
            <a:ext cx="4117847" cy="3352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7696" y="2023872"/>
            <a:ext cx="1502664" cy="3261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5600" y="5949696"/>
            <a:ext cx="2834640" cy="4328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11095" y="3429000"/>
            <a:ext cx="5330952" cy="91135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20567" y="4386071"/>
            <a:ext cx="2246376" cy="7437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27703" y="5300471"/>
            <a:ext cx="3566159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00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线性支持向量机学习算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6466840" cy="37452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10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、计</a:t>
            </a:r>
            <a:r>
              <a:rPr sz="2600" spc="-10" dirty="0">
                <a:latin typeface="宋体"/>
                <a:cs typeface="宋体"/>
              </a:rPr>
              <a:t>算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tabLst>
                <a:tab pos="658495" algn="l"/>
                <a:tab pos="546417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并选择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，适合条</a:t>
            </a:r>
            <a:r>
              <a:rPr sz="2600" spc="-10" dirty="0">
                <a:latin typeface="宋体"/>
                <a:cs typeface="宋体"/>
              </a:rPr>
              <a:t>件</a:t>
            </a:r>
            <a:r>
              <a:rPr sz="2600" dirty="0">
                <a:latin typeface="宋体"/>
                <a:cs typeface="宋体"/>
              </a:rPr>
              <a:t>	，计</a:t>
            </a:r>
            <a:r>
              <a:rPr sz="2600" spc="-10" dirty="0">
                <a:latin typeface="宋体"/>
                <a:cs typeface="宋体"/>
              </a:rPr>
              <a:t>算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3</a:t>
            </a:r>
            <a:r>
              <a:rPr sz="2600" dirty="0">
                <a:latin typeface="宋体"/>
                <a:cs typeface="宋体"/>
              </a:rPr>
              <a:t>、求得分离超平</a:t>
            </a:r>
            <a:r>
              <a:rPr sz="2600" spc="-10" dirty="0">
                <a:latin typeface="宋体"/>
                <a:cs typeface="宋体"/>
              </a:rPr>
              <a:t>面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tabLst>
                <a:tab pos="74168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分类决策函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864" y="1557527"/>
            <a:ext cx="3288791" cy="21610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6392" y="4416552"/>
            <a:ext cx="1889759" cy="4328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4744" y="5394959"/>
            <a:ext cx="2892552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256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支持向</a:t>
            </a:r>
            <a:r>
              <a:rPr spc="-10" dirty="0">
                <a:latin typeface="微软雅黑"/>
                <a:cs typeface="微软雅黑"/>
              </a:rPr>
              <a:t>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5" y="2127504"/>
            <a:ext cx="8686800" cy="41605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814309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合页损失函数</a:t>
            </a:r>
            <a:r>
              <a:rPr sz="4500" spc="-10" dirty="0"/>
              <a:t>hinge</a:t>
            </a:r>
            <a:r>
              <a:rPr sz="4500" spc="-35" dirty="0"/>
              <a:t> </a:t>
            </a:r>
            <a:r>
              <a:rPr sz="4500" spc="-5" dirty="0"/>
              <a:t>loss</a:t>
            </a:r>
            <a:r>
              <a:rPr sz="4500" spc="-30" dirty="0"/>
              <a:t> </a:t>
            </a:r>
            <a:r>
              <a:rPr sz="4500" spc="-5" dirty="0"/>
              <a:t>function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8262620" cy="271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线性支持向量机学习还有另外一种解释，就是最小化</a:t>
            </a:r>
            <a:r>
              <a:rPr sz="2600" spc="-10" dirty="0">
                <a:latin typeface="宋体"/>
                <a:cs typeface="宋体"/>
              </a:rPr>
              <a:t>以 </a:t>
            </a:r>
            <a:r>
              <a:rPr sz="2600" dirty="0">
                <a:latin typeface="宋体"/>
                <a:cs typeface="宋体"/>
              </a:rPr>
              <a:t>下目标函数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第一项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称为合页损失函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8944" y="2337816"/>
            <a:ext cx="4032504" cy="8595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5960" y="3374135"/>
            <a:ext cx="4538472" cy="4145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7039" y="4364735"/>
            <a:ext cx="2340864" cy="81686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814309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合页损失函数</a:t>
            </a:r>
            <a:r>
              <a:rPr sz="4500" spc="-10" dirty="0"/>
              <a:t>hinge</a:t>
            </a:r>
            <a:r>
              <a:rPr sz="4500" spc="-35" dirty="0"/>
              <a:t> </a:t>
            </a:r>
            <a:r>
              <a:rPr sz="4500" spc="-5" dirty="0"/>
              <a:t>loss</a:t>
            </a:r>
            <a:r>
              <a:rPr sz="4500" spc="-30" dirty="0"/>
              <a:t> </a:t>
            </a:r>
            <a:r>
              <a:rPr sz="4500" spc="-5" dirty="0"/>
              <a:t>function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504634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线性支持向量机原始最优化问题</a:t>
            </a:r>
            <a:r>
              <a:rPr sz="2600" spc="-5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4825517"/>
            <a:ext cx="16586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等价于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1055" y="2060448"/>
            <a:ext cx="5779008" cy="24475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3006" y="4640440"/>
            <a:ext cx="277367" cy="7454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8383" y="5443728"/>
            <a:ext cx="5867399" cy="9509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01090" y="6515734"/>
            <a:ext cx="1079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4242"/>
                </a:solidFill>
                <a:latin typeface="Constantia"/>
                <a:cs typeface="Constantia"/>
              </a:rPr>
              <a:t>6</a:t>
            </a:r>
            <a:endParaRPr sz="1200">
              <a:latin typeface="Constantia"/>
              <a:cs typeface="Constant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4752" y="1829600"/>
            <a:ext cx="4467974" cy="38598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42267" y="4592320"/>
            <a:ext cx="1029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w</a:t>
            </a:r>
            <a:r>
              <a:rPr sz="1800" spc="-5" dirty="0">
                <a:latin typeface="Times New Roman"/>
                <a:cs typeface="Times New Roman"/>
              </a:rPr>
              <a:t>·</a:t>
            </a:r>
            <a:r>
              <a:rPr sz="1800" spc="-5" dirty="0">
                <a:latin typeface="Constantia"/>
                <a:cs typeface="Constantia"/>
              </a:rPr>
              <a:t>x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+</a:t>
            </a:r>
            <a:r>
              <a:rPr sz="1800" spc="-3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b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&gt;0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1867" y="3220720"/>
            <a:ext cx="1035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tantia"/>
                <a:cs typeface="Constantia"/>
              </a:rPr>
              <a:t>w</a:t>
            </a:r>
            <a:r>
              <a:rPr sz="1800" spc="-5" dirty="0">
                <a:latin typeface="Times New Roman"/>
                <a:cs typeface="Times New Roman"/>
              </a:rPr>
              <a:t>·</a:t>
            </a:r>
            <a:r>
              <a:rPr sz="1800" spc="-5" dirty="0">
                <a:latin typeface="Constantia"/>
                <a:cs typeface="Constantia"/>
              </a:rPr>
              <a:t>x</a:t>
            </a:r>
            <a:r>
              <a:rPr sz="1800" spc="-3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+</a:t>
            </a:r>
            <a:r>
              <a:rPr sz="1800" spc="-3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b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&lt;0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 rot="3180000">
            <a:off x="3096450" y="2679804"/>
            <a:ext cx="1035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5"/>
              </a:lnSpc>
            </a:pPr>
            <a:r>
              <a:rPr sz="1800" spc="-10" dirty="0">
                <a:latin typeface="Constantia"/>
                <a:cs typeface="Constantia"/>
              </a:rPr>
              <a:t>w</a:t>
            </a:r>
            <a:r>
              <a:rPr sz="1800" spc="-5" dirty="0">
                <a:latin typeface="Times New Roman"/>
                <a:cs typeface="Times New Roman"/>
              </a:rPr>
              <a:t>·</a:t>
            </a:r>
            <a:r>
              <a:rPr sz="1800" dirty="0">
                <a:latin typeface="Constantia"/>
                <a:cs typeface="Constantia"/>
              </a:rPr>
              <a:t>x</a:t>
            </a:r>
            <a:r>
              <a:rPr sz="1800" spc="-1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+</a:t>
            </a:r>
            <a:r>
              <a:rPr sz="1800" spc="-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b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=</a:t>
            </a:r>
            <a:r>
              <a:rPr sz="1800" dirty="0">
                <a:latin typeface="Constantia"/>
                <a:cs typeface="Constantia"/>
              </a:rPr>
              <a:t>0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5067" y="2611120"/>
            <a:ext cx="193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w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12700" y="571550"/>
            <a:ext cx="91681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线性可分支持向量机与硬间隔最大</a:t>
            </a:r>
            <a:r>
              <a:rPr sz="4500" spc="-10" dirty="0">
                <a:latin typeface="微软雅黑"/>
                <a:cs typeface="微软雅黑"/>
              </a:rPr>
              <a:t>化</a:t>
            </a:r>
            <a:endParaRPr sz="45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814309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合页损失函数</a:t>
            </a:r>
            <a:r>
              <a:rPr sz="4500" spc="-10" dirty="0"/>
              <a:t>hinge</a:t>
            </a:r>
            <a:r>
              <a:rPr sz="4500" spc="-35" dirty="0"/>
              <a:t> </a:t>
            </a:r>
            <a:r>
              <a:rPr sz="4500" spc="-5" dirty="0"/>
              <a:t>loss</a:t>
            </a:r>
            <a:r>
              <a:rPr sz="4500" spc="-30" dirty="0"/>
              <a:t> </a:t>
            </a:r>
            <a:r>
              <a:rPr sz="4500" spc="-5" dirty="0"/>
              <a:t>function</a:t>
            </a:r>
            <a:endParaRPr sz="45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719" y="2276855"/>
            <a:ext cx="6672072" cy="302361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80251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三、非线性支持向量机与核函</a:t>
            </a:r>
            <a:r>
              <a:rPr sz="4500" spc="-10" dirty="0">
                <a:latin typeface="微软雅黑"/>
                <a:cs typeface="微软雅黑"/>
              </a:rPr>
              <a:t>数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9572" y="1420393"/>
            <a:ext cx="8021320" cy="17818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solidFill>
                  <a:srgbClr val="C00000"/>
                </a:solidFill>
                <a:latin typeface="宋体"/>
                <a:cs typeface="宋体"/>
              </a:rPr>
              <a:t>非线性分类问题</a:t>
            </a:r>
            <a:r>
              <a:rPr sz="2600" spc="-10" dirty="0">
                <a:solidFill>
                  <a:srgbClr val="C00000"/>
                </a:solidFill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254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solidFill>
                  <a:srgbClr val="0078EF"/>
                </a:solidFill>
                <a:latin typeface="宋体"/>
                <a:cs typeface="宋体"/>
              </a:rPr>
              <a:t>非线性可分问</a:t>
            </a:r>
            <a:r>
              <a:rPr sz="2600" spc="-10" dirty="0">
                <a:solidFill>
                  <a:srgbClr val="0078EF"/>
                </a:solidFill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  <a:p>
            <a:pPr marL="665480" marR="17780" indent="-247015">
              <a:lnSpc>
                <a:spcPct val="100000"/>
              </a:lnSpc>
              <a:spcBef>
                <a:spcPts val="58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如果能用</a:t>
            </a:r>
            <a:r>
              <a:rPr sz="2400" spc="-5" dirty="0">
                <a:latin typeface="Constantia"/>
                <a:cs typeface="Constantia"/>
              </a:rPr>
              <a:t>R</a:t>
            </a:r>
            <a:r>
              <a:rPr sz="2325" spc="7" baseline="21505" dirty="0">
                <a:latin typeface="Constantia"/>
                <a:cs typeface="Constantia"/>
              </a:rPr>
              <a:t>n</a:t>
            </a:r>
            <a:r>
              <a:rPr sz="2400" dirty="0">
                <a:latin typeface="宋体"/>
                <a:cs typeface="宋体"/>
              </a:rPr>
              <a:t>中的一个超曲面将正负例正确分开，则称这 个问题为非线性可分问题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5904" y="3392423"/>
            <a:ext cx="7382256" cy="268528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64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非线性支持向量机与核函</a:t>
            </a:r>
            <a:r>
              <a:rPr spc="-10" dirty="0">
                <a:latin typeface="微软雅黑"/>
                <a:cs typeface="微软雅黑"/>
              </a:rPr>
              <a:t>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8262620" cy="3509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252095" indent="-274320" algn="just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60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非线性问题往往不好求解，所以希望能用解线性分</a:t>
            </a:r>
            <a:r>
              <a:rPr sz="2600" spc="-10" dirty="0">
                <a:latin typeface="宋体"/>
                <a:cs typeface="宋体"/>
              </a:rPr>
              <a:t>类 </a:t>
            </a:r>
            <a:r>
              <a:rPr sz="2600" dirty="0">
                <a:latin typeface="宋体"/>
                <a:cs typeface="宋体"/>
              </a:rPr>
              <a:t>间题的方法解决这个问题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采取的方法是进行一个非线性变换，将非线性问题变</a:t>
            </a:r>
            <a:r>
              <a:rPr sz="2600" spc="-10" dirty="0">
                <a:latin typeface="宋体"/>
                <a:cs typeface="宋体"/>
              </a:rPr>
              <a:t>换 </a:t>
            </a:r>
            <a:r>
              <a:rPr sz="2600" dirty="0">
                <a:latin typeface="宋体"/>
                <a:cs typeface="宋体"/>
              </a:rPr>
              <a:t>为线性问题，通过解变换后的线性问题的方法求解原</a:t>
            </a:r>
            <a:r>
              <a:rPr sz="2600" spc="-10" dirty="0">
                <a:latin typeface="宋体"/>
                <a:cs typeface="宋体"/>
              </a:rPr>
              <a:t>来 </a:t>
            </a:r>
            <a:r>
              <a:rPr sz="2600" dirty="0">
                <a:latin typeface="宋体"/>
                <a:cs typeface="宋体"/>
              </a:rPr>
              <a:t>的非线性问题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原空间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新空间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0967" y="3947159"/>
            <a:ext cx="3456431" cy="4511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648" y="5163311"/>
            <a:ext cx="3739896" cy="4328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1664" y="5157215"/>
            <a:ext cx="3529584" cy="4236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1480" y="5995415"/>
            <a:ext cx="3624072" cy="4815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74920" y="5995415"/>
            <a:ext cx="2892552" cy="4815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71264" y="6056909"/>
            <a:ext cx="529463" cy="43468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64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非线性支持向量机与核函</a:t>
            </a:r>
            <a:r>
              <a:rPr spc="-10" dirty="0">
                <a:latin typeface="微软雅黑"/>
                <a:cs typeface="微软雅黑"/>
              </a:rPr>
              <a:t>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18886"/>
            <a:ext cx="8208009" cy="456247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用线性分类方法求解非线性分类问题分为两步</a:t>
            </a:r>
            <a:r>
              <a:rPr sz="2600" spc="-5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405765">
              <a:lnSpc>
                <a:spcPct val="100000"/>
              </a:lnSpc>
              <a:spcBef>
                <a:spcPts val="59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首先使用一个变换将原空间的数据映射到新空间</a:t>
            </a:r>
            <a:r>
              <a:rPr sz="2400" dirty="0">
                <a:latin typeface="Constantia"/>
                <a:cs typeface="Constantia"/>
              </a:rPr>
              <a:t>;</a:t>
            </a:r>
            <a:endParaRPr sz="2400">
              <a:latin typeface="Constantia"/>
              <a:cs typeface="Constantia"/>
            </a:endParaRPr>
          </a:p>
          <a:p>
            <a:pPr marL="652780" marR="219710" indent="-24701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然后在新空间里用线性分类学习方法从训练数据中学习 </a:t>
            </a:r>
            <a:r>
              <a:rPr sz="2400" dirty="0">
                <a:latin typeface="宋体"/>
                <a:cs typeface="宋体"/>
              </a:rPr>
              <a:t>分类模型。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solidFill>
                  <a:srgbClr val="C00000"/>
                </a:solidFill>
                <a:latin typeface="宋体"/>
                <a:cs typeface="宋体"/>
              </a:rPr>
              <a:t>核技巧</a:t>
            </a:r>
            <a:r>
              <a:rPr sz="2600" dirty="0">
                <a:latin typeface="宋体"/>
                <a:cs typeface="宋体"/>
              </a:rPr>
              <a:t>就属于这样的方</a:t>
            </a:r>
            <a:r>
              <a:rPr sz="2600" spc="-10" dirty="0">
                <a:latin typeface="宋体"/>
                <a:cs typeface="宋体"/>
              </a:rPr>
              <a:t>法</a:t>
            </a:r>
            <a:endParaRPr sz="26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8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核技巧应用到支持向量机，其基本想法：</a:t>
            </a:r>
            <a:endParaRPr sz="2400">
              <a:latin typeface="宋体"/>
              <a:cs typeface="宋体"/>
            </a:endParaRPr>
          </a:p>
          <a:p>
            <a:pPr marL="652780" marR="5080" indent="-24701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通过一个非线性变换将输入空间</a:t>
            </a:r>
            <a:r>
              <a:rPr sz="2400" spc="-10" dirty="0">
                <a:latin typeface="Constantia"/>
                <a:cs typeface="Constantia"/>
              </a:rPr>
              <a:t>(</a:t>
            </a:r>
            <a:r>
              <a:rPr sz="2400" spc="-10" dirty="0">
                <a:latin typeface="宋体"/>
                <a:cs typeface="宋体"/>
              </a:rPr>
              <a:t>欧氏空间</a:t>
            </a:r>
            <a:r>
              <a:rPr sz="2400" spc="-6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”</a:t>
            </a:r>
            <a:r>
              <a:rPr sz="2400" dirty="0">
                <a:latin typeface="宋体"/>
                <a:cs typeface="宋体"/>
              </a:rPr>
              <a:t>或离散集合</a:t>
            </a:r>
            <a:r>
              <a:rPr sz="2400" dirty="0">
                <a:latin typeface="Constantia"/>
                <a:cs typeface="Constantia"/>
              </a:rPr>
              <a:t>) </a:t>
            </a:r>
            <a:r>
              <a:rPr sz="2400" dirty="0">
                <a:latin typeface="宋体"/>
                <a:cs typeface="宋体"/>
              </a:rPr>
              <a:t>对应于一个特征空间</a:t>
            </a:r>
            <a:r>
              <a:rPr sz="2400" dirty="0">
                <a:latin typeface="Constantia"/>
                <a:cs typeface="Constantia"/>
              </a:rPr>
              <a:t>(</a:t>
            </a:r>
            <a:r>
              <a:rPr sz="2400" dirty="0">
                <a:latin typeface="宋体"/>
                <a:cs typeface="宋体"/>
              </a:rPr>
              <a:t>希尔伯特空间</a:t>
            </a:r>
            <a:r>
              <a:rPr sz="2400" dirty="0">
                <a:latin typeface="Constantia"/>
                <a:cs typeface="Constantia"/>
              </a:rPr>
              <a:t>)</a:t>
            </a:r>
            <a:r>
              <a:rPr sz="2400" dirty="0">
                <a:latin typeface="宋体"/>
                <a:cs typeface="宋体"/>
              </a:rPr>
              <a:t>，使得在输入空间中 的超曲面模型对应于特征空间中的超平面模型</a:t>
            </a:r>
            <a:r>
              <a:rPr sz="2400" dirty="0">
                <a:latin typeface="Constantia"/>
                <a:cs typeface="Constantia"/>
              </a:rPr>
              <a:t>(</a:t>
            </a:r>
            <a:r>
              <a:rPr sz="2400" dirty="0">
                <a:latin typeface="宋体"/>
                <a:cs typeface="宋体"/>
              </a:rPr>
              <a:t>支持向量 机</a:t>
            </a:r>
            <a:r>
              <a:rPr sz="2400" dirty="0">
                <a:latin typeface="Constantia"/>
                <a:cs typeface="Constantia"/>
              </a:rPr>
              <a:t>)</a:t>
            </a:r>
            <a:r>
              <a:rPr sz="2400" dirty="0">
                <a:latin typeface="宋体"/>
                <a:cs typeface="宋体"/>
              </a:rPr>
              <a:t>。分类问题的学习任务通过在特征空间中求解</a:t>
            </a:r>
            <a:r>
              <a:rPr sz="2400" dirty="0">
                <a:solidFill>
                  <a:srgbClr val="C00000"/>
                </a:solidFill>
                <a:latin typeface="宋体"/>
                <a:cs typeface="宋体"/>
              </a:rPr>
              <a:t>线性支 持向量机</a:t>
            </a:r>
            <a:r>
              <a:rPr sz="2400" dirty="0">
                <a:latin typeface="宋体"/>
                <a:cs typeface="宋体"/>
              </a:rPr>
              <a:t>就可以完成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64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非线性支持向量机与核函</a:t>
            </a:r>
            <a:r>
              <a:rPr spc="-10" dirty="0">
                <a:latin typeface="微软雅黑"/>
                <a:cs typeface="微软雅黑"/>
              </a:rPr>
              <a:t>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172" y="1428013"/>
            <a:ext cx="8291830" cy="33464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0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核函数定义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325120" marR="43180" indent="-274320">
              <a:lnSpc>
                <a:spcPct val="90000"/>
              </a:lnSpc>
              <a:spcBef>
                <a:spcPts val="61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设</a:t>
            </a:r>
            <a:r>
              <a:rPr sz="2600" spc="-5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是输入空间</a:t>
            </a:r>
            <a:r>
              <a:rPr sz="2600" dirty="0">
                <a:latin typeface="Constantia"/>
                <a:cs typeface="Constantia"/>
              </a:rPr>
              <a:t>(</a:t>
            </a:r>
            <a:r>
              <a:rPr sz="2600" dirty="0">
                <a:latin typeface="宋体"/>
                <a:cs typeface="宋体"/>
              </a:rPr>
              <a:t>欧氏空间</a:t>
            </a:r>
            <a:r>
              <a:rPr sz="2600" spc="5" dirty="0">
                <a:latin typeface="Constantia"/>
                <a:cs typeface="Constantia"/>
              </a:rPr>
              <a:t>R</a:t>
            </a:r>
            <a:r>
              <a:rPr sz="2475" spc="7" baseline="21885" dirty="0">
                <a:latin typeface="Constantia"/>
                <a:cs typeface="Constantia"/>
              </a:rPr>
              <a:t>n</a:t>
            </a:r>
            <a:r>
              <a:rPr sz="2600" dirty="0">
                <a:latin typeface="宋体"/>
                <a:cs typeface="宋体"/>
              </a:rPr>
              <a:t>的子集或离散集合</a:t>
            </a:r>
            <a:r>
              <a:rPr sz="2600" dirty="0">
                <a:latin typeface="Constantia"/>
                <a:cs typeface="Constantia"/>
              </a:rPr>
              <a:t>)</a:t>
            </a:r>
            <a:r>
              <a:rPr sz="2600" dirty="0">
                <a:latin typeface="宋体"/>
                <a:cs typeface="宋体"/>
              </a:rPr>
              <a:t>，又</a:t>
            </a:r>
            <a:r>
              <a:rPr sz="2600" spc="-10" dirty="0">
                <a:latin typeface="宋体"/>
                <a:cs typeface="宋体"/>
              </a:rPr>
              <a:t>设 </a:t>
            </a:r>
            <a:r>
              <a:rPr sz="2600" spc="-5" dirty="0">
                <a:latin typeface="Constantia"/>
                <a:cs typeface="Constantia"/>
              </a:rPr>
              <a:t>H</a:t>
            </a:r>
            <a:r>
              <a:rPr sz="2600" dirty="0">
                <a:latin typeface="宋体"/>
                <a:cs typeface="宋体"/>
              </a:rPr>
              <a:t>为特征空间</a:t>
            </a:r>
            <a:r>
              <a:rPr sz="2600" dirty="0">
                <a:latin typeface="Constantia"/>
                <a:cs typeface="Constantia"/>
              </a:rPr>
              <a:t>(</a:t>
            </a:r>
            <a:r>
              <a:rPr sz="2600" dirty="0">
                <a:latin typeface="宋体"/>
                <a:cs typeface="宋体"/>
              </a:rPr>
              <a:t>希尔伯特空间</a:t>
            </a:r>
            <a:r>
              <a:rPr sz="2600" dirty="0">
                <a:latin typeface="Constantia"/>
                <a:cs typeface="Constantia"/>
              </a:rPr>
              <a:t>)</a:t>
            </a:r>
            <a:r>
              <a:rPr sz="2600" dirty="0">
                <a:latin typeface="宋体"/>
                <a:cs typeface="宋体"/>
              </a:rPr>
              <a:t>，如果存在一个从</a:t>
            </a:r>
            <a:r>
              <a:rPr sz="2600" spc="-5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到</a:t>
            </a:r>
            <a:r>
              <a:rPr sz="2600" spc="-5" dirty="0">
                <a:latin typeface="Constantia"/>
                <a:cs typeface="Constantia"/>
              </a:rPr>
              <a:t>H</a:t>
            </a:r>
            <a:r>
              <a:rPr sz="2600" spc="-10" dirty="0">
                <a:latin typeface="宋体"/>
                <a:cs typeface="宋体"/>
              </a:rPr>
              <a:t>的 </a:t>
            </a:r>
            <a:r>
              <a:rPr sz="2600" dirty="0">
                <a:latin typeface="宋体"/>
                <a:cs typeface="宋体"/>
              </a:rPr>
              <a:t>映</a:t>
            </a:r>
            <a:r>
              <a:rPr sz="2600" spc="-10" dirty="0">
                <a:latin typeface="宋体"/>
                <a:cs typeface="宋体"/>
              </a:rPr>
              <a:t>射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宋体"/>
              <a:cs typeface="宋体"/>
            </a:endParaRPr>
          </a:p>
          <a:p>
            <a:pPr marL="508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使得对所</a:t>
            </a:r>
            <a:r>
              <a:rPr sz="2600" spc="-10" dirty="0">
                <a:latin typeface="宋体"/>
                <a:cs typeface="宋体"/>
              </a:rPr>
              <a:t>有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宋体"/>
              <a:cs typeface="宋体"/>
            </a:endParaRPr>
          </a:p>
          <a:p>
            <a:pPr marL="508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函数</a:t>
            </a:r>
            <a:r>
              <a:rPr sz="2600" spc="-5" dirty="0">
                <a:latin typeface="Constantia"/>
                <a:cs typeface="Constantia"/>
              </a:rPr>
              <a:t>K(x,z)</a:t>
            </a:r>
            <a:r>
              <a:rPr sz="2600" dirty="0">
                <a:latin typeface="宋体"/>
                <a:cs typeface="宋体"/>
              </a:rPr>
              <a:t>满足条</a:t>
            </a:r>
            <a:r>
              <a:rPr sz="2600" spc="-10" dirty="0">
                <a:latin typeface="宋体"/>
                <a:cs typeface="宋体"/>
              </a:rPr>
              <a:t>件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5184038"/>
            <a:ext cx="3821429" cy="89535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198437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则</a:t>
            </a:r>
            <a:r>
              <a:rPr sz="2600" spc="-10" dirty="0">
                <a:latin typeface="宋体"/>
                <a:cs typeface="宋体"/>
              </a:rPr>
              <a:t>称	</a:t>
            </a:r>
            <a:r>
              <a:rPr sz="2600" dirty="0">
                <a:latin typeface="宋体"/>
                <a:cs typeface="宋体"/>
              </a:rPr>
              <a:t>为核函数</a:t>
            </a: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  <a:tabLst>
                <a:tab pos="2400300" algn="l"/>
                <a:tab pos="347916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式</a:t>
            </a:r>
            <a:r>
              <a:rPr sz="2600" spc="-10" dirty="0">
                <a:latin typeface="宋体"/>
                <a:cs typeface="宋体"/>
              </a:rPr>
              <a:t>中</a:t>
            </a:r>
            <a:r>
              <a:rPr sz="2600" dirty="0">
                <a:latin typeface="宋体"/>
                <a:cs typeface="宋体"/>
              </a:rPr>
              <a:t>	</a:t>
            </a:r>
            <a:r>
              <a:rPr sz="2600" spc="-10" dirty="0">
                <a:latin typeface="宋体"/>
                <a:cs typeface="宋体"/>
              </a:rPr>
              <a:t>为</a:t>
            </a:r>
            <a:r>
              <a:rPr sz="2600" dirty="0">
                <a:latin typeface="宋体"/>
                <a:cs typeface="宋体"/>
              </a:rPr>
              <a:t>	</a:t>
            </a:r>
            <a:r>
              <a:rPr sz="2600" spc="-10" dirty="0">
                <a:latin typeface="宋体"/>
                <a:cs typeface="宋体"/>
              </a:rPr>
              <a:t>和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1507" y="5184038"/>
            <a:ext cx="2005330" cy="89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8795" marR="5080" indent="-506730">
              <a:lnSpc>
                <a:spcPct val="109800"/>
              </a:lnSpc>
              <a:spcBef>
                <a:spcPts val="100"/>
              </a:spcBef>
            </a:pPr>
            <a:r>
              <a:rPr sz="2600" dirty="0">
                <a:latin typeface="宋体"/>
                <a:cs typeface="宋体"/>
              </a:rPr>
              <a:t>为映射函数</a:t>
            </a:r>
            <a:r>
              <a:rPr sz="2600" spc="-10" dirty="0">
                <a:latin typeface="宋体"/>
                <a:cs typeface="宋体"/>
              </a:rPr>
              <a:t>， </a:t>
            </a:r>
            <a:r>
              <a:rPr sz="2600" dirty="0">
                <a:latin typeface="宋体"/>
                <a:cs typeface="宋体"/>
              </a:rPr>
              <a:t>的内</a:t>
            </a:r>
            <a:r>
              <a:rPr sz="2600" spc="-10" dirty="0">
                <a:latin typeface="宋体"/>
                <a:cs typeface="宋体"/>
              </a:rPr>
              <a:t>积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3344" y="2767583"/>
            <a:ext cx="1871472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4367" y="3566159"/>
            <a:ext cx="1283208" cy="4389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2776" y="4361688"/>
            <a:ext cx="2663952" cy="390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5127" y="5285232"/>
            <a:ext cx="935735" cy="3779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28288" y="5285232"/>
            <a:ext cx="600456" cy="3200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5127" y="5754623"/>
            <a:ext cx="1246632" cy="3383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08960" y="5715000"/>
            <a:ext cx="600456" cy="3718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09288" y="5754623"/>
            <a:ext cx="633984" cy="33223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64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非线性支持向量机与核函</a:t>
            </a:r>
            <a:r>
              <a:rPr spc="-10" dirty="0">
                <a:latin typeface="微软雅黑"/>
                <a:cs typeface="微软雅黑"/>
              </a:rPr>
              <a:t>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9572" y="1421028"/>
            <a:ext cx="8188959" cy="263779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核技巧的想法是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299720" marR="45720" indent="-274320">
              <a:lnSpc>
                <a:spcPct val="100000"/>
              </a:lnSpc>
              <a:spcBef>
                <a:spcPts val="615"/>
              </a:spcBef>
              <a:tabLst>
                <a:tab pos="129476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在学习与预测中只定义核函数</a:t>
            </a:r>
            <a:r>
              <a:rPr sz="2600" dirty="0">
                <a:latin typeface="Constantia"/>
                <a:cs typeface="Constantia"/>
              </a:rPr>
              <a:t>K(x</a:t>
            </a:r>
            <a:r>
              <a:rPr sz="2600" spc="-5" dirty="0">
                <a:latin typeface="Constantia"/>
                <a:cs typeface="Constantia"/>
              </a:rPr>
              <a:t>,</a:t>
            </a:r>
            <a:r>
              <a:rPr sz="2600" dirty="0">
                <a:latin typeface="Constantia"/>
                <a:cs typeface="Constantia"/>
              </a:rPr>
              <a:t>z)</a:t>
            </a:r>
            <a:r>
              <a:rPr sz="2600" dirty="0">
                <a:latin typeface="宋体"/>
                <a:cs typeface="宋体"/>
              </a:rPr>
              <a:t>，而不显式地定</a:t>
            </a:r>
            <a:r>
              <a:rPr sz="2600" spc="-10" dirty="0">
                <a:latin typeface="宋体"/>
                <a:cs typeface="宋体"/>
              </a:rPr>
              <a:t>义 </a:t>
            </a:r>
            <a:r>
              <a:rPr sz="2600" dirty="0">
                <a:latin typeface="宋体"/>
                <a:cs typeface="宋体"/>
              </a:rPr>
              <a:t>映射函数，通常，直接计算</a:t>
            </a:r>
            <a:r>
              <a:rPr sz="2600" spc="-5" dirty="0">
                <a:latin typeface="Constantia"/>
                <a:cs typeface="Constantia"/>
              </a:rPr>
              <a:t>K(x,z)</a:t>
            </a:r>
            <a:r>
              <a:rPr sz="2600" dirty="0">
                <a:latin typeface="宋体"/>
                <a:cs typeface="宋体"/>
              </a:rPr>
              <a:t>比较容易，而通</a:t>
            </a:r>
            <a:r>
              <a:rPr sz="2600" spc="-10" dirty="0">
                <a:latin typeface="宋体"/>
                <a:cs typeface="宋体"/>
              </a:rPr>
              <a:t>过 </a:t>
            </a:r>
            <a:r>
              <a:rPr sz="2600" spc="-5" dirty="0">
                <a:latin typeface="宋体"/>
                <a:cs typeface="宋体"/>
              </a:rPr>
              <a:t> </a:t>
            </a:r>
            <a:r>
              <a:rPr sz="2600" spc="-10" dirty="0">
                <a:latin typeface="宋体"/>
                <a:cs typeface="宋体"/>
              </a:rPr>
              <a:t>和	</a:t>
            </a:r>
            <a:r>
              <a:rPr sz="2600" dirty="0">
                <a:latin typeface="宋体"/>
                <a:cs typeface="宋体"/>
              </a:rPr>
              <a:t>计算</a:t>
            </a:r>
            <a:r>
              <a:rPr sz="2600" spc="-5" dirty="0">
                <a:latin typeface="Constantia"/>
                <a:cs typeface="Constantia"/>
              </a:rPr>
              <a:t>K(x,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z)</a:t>
            </a:r>
            <a:r>
              <a:rPr sz="2600" dirty="0">
                <a:latin typeface="宋体"/>
                <a:cs typeface="宋体"/>
              </a:rPr>
              <a:t>并不容易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254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注意：</a:t>
            </a:r>
            <a:r>
              <a:rPr sz="2600" spc="-5" dirty="0">
                <a:latin typeface="Arial"/>
                <a:cs typeface="Arial"/>
              </a:rPr>
              <a:t>φ</a:t>
            </a:r>
            <a:r>
              <a:rPr sz="2600" spc="-10" dirty="0">
                <a:latin typeface="宋体"/>
                <a:cs typeface="宋体"/>
              </a:rPr>
              <a:t>是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dirty="0">
                <a:latin typeface="宋体"/>
                <a:cs typeface="宋体"/>
              </a:rPr>
              <a:t>输入空间</a:t>
            </a:r>
            <a:r>
              <a:rPr sz="2600" spc="-10" dirty="0">
                <a:latin typeface="Constantia"/>
                <a:cs typeface="Constantia"/>
              </a:rPr>
              <a:t>R</a:t>
            </a:r>
            <a:r>
              <a:rPr sz="2475" spc="30" baseline="21885" dirty="0">
                <a:latin typeface="Constantia"/>
                <a:cs typeface="Constantia"/>
              </a:rPr>
              <a:t>n</a:t>
            </a:r>
            <a:r>
              <a:rPr sz="2600" dirty="0">
                <a:latin typeface="宋体"/>
                <a:cs typeface="宋体"/>
              </a:rPr>
              <a:t>到特征空间</a:t>
            </a:r>
            <a:r>
              <a:rPr sz="2600" spc="-5" dirty="0">
                <a:latin typeface="Constantia"/>
                <a:cs typeface="Constantia"/>
              </a:rPr>
              <a:t>H</a:t>
            </a:r>
            <a:r>
              <a:rPr sz="2600" dirty="0">
                <a:latin typeface="宋体"/>
                <a:cs typeface="宋体"/>
              </a:rPr>
              <a:t>的映射，特征空</a:t>
            </a:r>
            <a:r>
              <a:rPr sz="2600" spc="-10" dirty="0">
                <a:latin typeface="宋体"/>
                <a:cs typeface="宋体"/>
              </a:rPr>
              <a:t>间</a:t>
            </a:r>
            <a:endParaRPr sz="2600">
              <a:latin typeface="宋体"/>
              <a:cs typeface="宋体"/>
            </a:endParaRPr>
          </a:p>
          <a:p>
            <a:pPr marL="299720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H</a:t>
            </a:r>
            <a:r>
              <a:rPr sz="2600" dirty="0">
                <a:latin typeface="宋体"/>
                <a:cs typeface="宋体"/>
              </a:rPr>
              <a:t>一般是高维，映射可以不同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4256" y="2414016"/>
            <a:ext cx="600455" cy="371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9744" y="2785872"/>
            <a:ext cx="633983" cy="33223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64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非线性支持向量机与核函</a:t>
            </a:r>
            <a:r>
              <a:rPr spc="-10" dirty="0">
                <a:latin typeface="微软雅黑"/>
                <a:cs typeface="微软雅黑"/>
              </a:rPr>
              <a:t>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99821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例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0407" y="1975002"/>
            <a:ext cx="142938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5" dirty="0">
                <a:latin typeface="Constantia"/>
                <a:cs typeface="Constantia"/>
              </a:rPr>
              <a:t>,</a:t>
            </a:r>
            <a:r>
              <a:rPr sz="2600" dirty="0">
                <a:latin typeface="宋体"/>
                <a:cs typeface="宋体"/>
              </a:rPr>
              <a:t>试找出</a:t>
            </a:r>
            <a:r>
              <a:rPr sz="2600" spc="-10" dirty="0">
                <a:latin typeface="宋体"/>
                <a:cs typeface="宋体"/>
              </a:rPr>
              <a:t>其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872" y="1975002"/>
            <a:ext cx="4663440" cy="1292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2420" marR="304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假设输入空间是</a:t>
            </a:r>
            <a:r>
              <a:rPr sz="2600" spc="-10" dirty="0">
                <a:latin typeface="Constantia"/>
                <a:cs typeface="Constantia"/>
              </a:rPr>
              <a:t>R</a:t>
            </a:r>
            <a:r>
              <a:rPr sz="2475" spc="22" baseline="21885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，核函数</a:t>
            </a:r>
            <a:r>
              <a:rPr sz="2600" spc="-10" dirty="0">
                <a:latin typeface="宋体"/>
                <a:cs typeface="宋体"/>
              </a:rPr>
              <a:t>是 </a:t>
            </a:r>
            <a:r>
              <a:rPr sz="2600" dirty="0">
                <a:latin typeface="宋体"/>
                <a:cs typeface="宋体"/>
              </a:rPr>
              <a:t>相关的特征空间</a:t>
            </a:r>
            <a:r>
              <a:rPr sz="2600" spc="-5" dirty="0">
                <a:latin typeface="Constantia"/>
                <a:cs typeface="Constantia"/>
              </a:rPr>
              <a:t>H</a:t>
            </a:r>
            <a:r>
              <a:rPr sz="2600" dirty="0">
                <a:latin typeface="宋体"/>
                <a:cs typeface="宋体"/>
              </a:rPr>
              <a:t>和映</a:t>
            </a:r>
            <a:r>
              <a:rPr sz="2600" spc="-10" dirty="0">
                <a:latin typeface="宋体"/>
                <a:cs typeface="宋体"/>
              </a:rPr>
              <a:t>射</a:t>
            </a:r>
            <a:endParaRPr sz="2600">
              <a:latin typeface="宋体"/>
              <a:cs typeface="宋体"/>
            </a:endParaRPr>
          </a:p>
          <a:p>
            <a:pPr marL="381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解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" y="4746777"/>
            <a:ext cx="1988820" cy="137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可以取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容易验证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4815" y="1990344"/>
            <a:ext cx="1944624" cy="3688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9871" y="2420111"/>
            <a:ext cx="1630679" cy="3230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567" y="3267455"/>
            <a:ext cx="6769608" cy="4084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112" y="4047744"/>
            <a:ext cx="7991856" cy="4389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95727" y="4870703"/>
            <a:ext cx="4047744" cy="35966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27960" y="5797296"/>
            <a:ext cx="3572255" cy="3870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64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非线性支持向量机与核函</a:t>
            </a:r>
            <a:r>
              <a:rPr spc="-10" dirty="0">
                <a:latin typeface="微软雅黑"/>
                <a:cs typeface="微软雅黑"/>
              </a:rPr>
              <a:t>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99821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例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0407" y="1975002"/>
            <a:ext cx="142938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5" dirty="0">
                <a:latin typeface="Constantia"/>
                <a:cs typeface="Constantia"/>
              </a:rPr>
              <a:t>,</a:t>
            </a:r>
            <a:r>
              <a:rPr sz="2600" dirty="0">
                <a:latin typeface="宋体"/>
                <a:cs typeface="宋体"/>
              </a:rPr>
              <a:t>试找出</a:t>
            </a:r>
            <a:r>
              <a:rPr sz="2600" spc="-10" dirty="0">
                <a:latin typeface="宋体"/>
                <a:cs typeface="宋体"/>
              </a:rPr>
              <a:t>其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872" y="1975002"/>
            <a:ext cx="4663440" cy="176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2420" marR="304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假设输入空间是</a:t>
            </a:r>
            <a:r>
              <a:rPr sz="2600" spc="-10" dirty="0">
                <a:latin typeface="Constantia"/>
                <a:cs typeface="Constantia"/>
              </a:rPr>
              <a:t>R</a:t>
            </a:r>
            <a:r>
              <a:rPr sz="2475" spc="22" baseline="21885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，核函数</a:t>
            </a:r>
            <a:r>
              <a:rPr sz="2600" spc="-10" dirty="0">
                <a:latin typeface="宋体"/>
                <a:cs typeface="宋体"/>
              </a:rPr>
              <a:t>是 </a:t>
            </a:r>
            <a:r>
              <a:rPr sz="2600" dirty="0">
                <a:latin typeface="宋体"/>
                <a:cs typeface="宋体"/>
              </a:rPr>
              <a:t>相关的特征空间</a:t>
            </a:r>
            <a:r>
              <a:rPr sz="2600" spc="-5" dirty="0">
                <a:latin typeface="Constantia"/>
                <a:cs typeface="Constantia"/>
              </a:rPr>
              <a:t>H</a:t>
            </a:r>
            <a:r>
              <a:rPr sz="2600" dirty="0">
                <a:latin typeface="宋体"/>
                <a:cs typeface="宋体"/>
              </a:rPr>
              <a:t>和映</a:t>
            </a:r>
            <a:r>
              <a:rPr sz="2600" spc="-10" dirty="0">
                <a:latin typeface="宋体"/>
                <a:cs typeface="宋体"/>
              </a:rPr>
              <a:t>射</a:t>
            </a:r>
            <a:endParaRPr sz="2600">
              <a:latin typeface="宋体"/>
              <a:cs typeface="宋体"/>
            </a:endParaRPr>
          </a:p>
          <a:p>
            <a:pPr marL="381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解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381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同样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" y="5221757"/>
            <a:ext cx="23190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都满足条件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4815" y="1990344"/>
            <a:ext cx="1944624" cy="3688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9871" y="2420111"/>
            <a:ext cx="1630679" cy="3230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9680" y="3715511"/>
            <a:ext cx="6120384" cy="7223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11679" y="4672584"/>
            <a:ext cx="4934712" cy="4328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64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核函数在支持向量机的应</a:t>
            </a:r>
            <a:r>
              <a:rPr spc="-10" dirty="0">
                <a:latin typeface="微软雅黑"/>
                <a:cs typeface="微软雅黑"/>
              </a:rPr>
              <a:t>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20393"/>
            <a:ext cx="8262620" cy="232092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注意到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287020" marR="5080" indent="-27432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线性支持向量机对偶问题中，无论是目标函数还是决</a:t>
            </a:r>
            <a:r>
              <a:rPr sz="2600" spc="-10" dirty="0">
                <a:latin typeface="宋体"/>
                <a:cs typeface="宋体"/>
              </a:rPr>
              <a:t>策 </a:t>
            </a:r>
            <a:r>
              <a:rPr sz="2600" dirty="0">
                <a:latin typeface="宋体"/>
                <a:cs typeface="宋体"/>
              </a:rPr>
              <a:t>函数都只涉及输入实例和实例之间的内积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262255" marR="3052445" indent="-249554">
              <a:lnSpc>
                <a:spcPts val="3740"/>
              </a:lnSpc>
              <a:spcBef>
                <a:spcPts val="95"/>
              </a:spcBef>
              <a:tabLst>
                <a:tab pos="388239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目标函数中的内</a:t>
            </a:r>
            <a:r>
              <a:rPr sz="2600" spc="-10" dirty="0">
                <a:latin typeface="宋体"/>
                <a:cs typeface="宋体"/>
              </a:rPr>
              <a:t>积</a:t>
            </a:r>
            <a:r>
              <a:rPr sz="2600" dirty="0">
                <a:latin typeface="宋体"/>
                <a:cs typeface="宋体"/>
              </a:rPr>
              <a:t>	用核函</a:t>
            </a:r>
            <a:r>
              <a:rPr sz="2600" spc="-10" dirty="0">
                <a:latin typeface="宋体"/>
                <a:cs typeface="宋体"/>
              </a:rPr>
              <a:t>数 </a:t>
            </a:r>
            <a:r>
              <a:rPr sz="2600" dirty="0">
                <a:latin typeface="宋体"/>
                <a:cs typeface="宋体"/>
              </a:rPr>
              <a:t>代替，目标函数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4746777"/>
            <a:ext cx="19888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决策函数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2423" y="2852927"/>
            <a:ext cx="816863" cy="4480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4144" y="2910839"/>
            <a:ext cx="3038855" cy="4480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8592" y="3931920"/>
            <a:ext cx="5273039" cy="8351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9055" y="5230367"/>
            <a:ext cx="8144256" cy="86258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192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正定</a:t>
            </a:r>
            <a:r>
              <a:rPr spc="-10" dirty="0">
                <a:latin typeface="微软雅黑"/>
                <a:cs typeface="微软雅黑"/>
              </a:rPr>
              <a:t>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5527" y="1933092"/>
            <a:ext cx="310007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50265" algn="l"/>
              </a:tabLst>
            </a:pPr>
            <a:r>
              <a:rPr sz="2200" spc="10" dirty="0">
                <a:latin typeface="宋体"/>
                <a:cs typeface="宋体"/>
              </a:rPr>
              <a:t>和	</a:t>
            </a:r>
            <a:r>
              <a:rPr sz="2200" dirty="0">
                <a:latin typeface="宋体"/>
                <a:cs typeface="宋体"/>
              </a:rPr>
              <a:t>的内积求得核函</a:t>
            </a:r>
            <a:r>
              <a:rPr sz="2200" spc="10" dirty="0">
                <a:latin typeface="宋体"/>
                <a:cs typeface="宋体"/>
              </a:rPr>
              <a:t>数</a:t>
            </a:r>
            <a:endParaRPr sz="22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428249"/>
            <a:ext cx="3921125" cy="12026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30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问题：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35"/>
              </a:spcBef>
            </a:pPr>
            <a:r>
              <a:rPr sz="1900" spc="45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200" dirty="0">
                <a:latin typeface="宋体"/>
                <a:cs typeface="宋体"/>
              </a:rPr>
              <a:t>己知映射函数</a:t>
            </a:r>
            <a:r>
              <a:rPr sz="2200" spc="-5" dirty="0">
                <a:latin typeface="Arial"/>
                <a:cs typeface="Arial"/>
              </a:rPr>
              <a:t>φ</a:t>
            </a:r>
            <a:r>
              <a:rPr sz="2200" dirty="0">
                <a:latin typeface="宋体"/>
                <a:cs typeface="宋体"/>
              </a:rPr>
              <a:t>，可以通</a:t>
            </a:r>
            <a:r>
              <a:rPr sz="2200" spc="10" dirty="0">
                <a:latin typeface="宋体"/>
                <a:cs typeface="宋体"/>
              </a:rPr>
              <a:t>过</a:t>
            </a:r>
            <a:endParaRPr sz="2200">
              <a:latin typeface="宋体"/>
              <a:cs typeface="宋体"/>
            </a:endParaRPr>
          </a:p>
          <a:p>
            <a:pPr marL="652780">
              <a:lnSpc>
                <a:spcPct val="100000"/>
              </a:lnSpc>
            </a:pPr>
            <a:r>
              <a:rPr sz="2200" spc="-5" dirty="0">
                <a:latin typeface="Constantia"/>
                <a:cs typeface="Constantia"/>
              </a:rPr>
              <a:t>K(x,z).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2670327"/>
            <a:ext cx="8217534" cy="35845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52780" marR="7620" indent="-247015">
              <a:lnSpc>
                <a:spcPct val="100000"/>
              </a:lnSpc>
              <a:spcBef>
                <a:spcPts val="110"/>
              </a:spcBef>
              <a:tabLst>
                <a:tab pos="2720975" algn="l"/>
              </a:tabLst>
            </a:pPr>
            <a:r>
              <a:rPr sz="1900" spc="45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200" dirty="0">
                <a:latin typeface="宋体"/>
                <a:cs typeface="宋体"/>
              </a:rPr>
              <a:t>不用构造映射</a:t>
            </a:r>
            <a:r>
              <a:rPr sz="2200" spc="-5" dirty="0">
                <a:latin typeface="Arial"/>
                <a:cs typeface="Arial"/>
              </a:rPr>
              <a:t>φ</a:t>
            </a:r>
            <a:r>
              <a:rPr sz="2200" dirty="0">
                <a:latin typeface="Constantia"/>
                <a:cs typeface="Constantia"/>
              </a:rPr>
              <a:t>,	</a:t>
            </a:r>
            <a:r>
              <a:rPr sz="2200" dirty="0">
                <a:latin typeface="宋体"/>
                <a:cs typeface="宋体"/>
              </a:rPr>
              <a:t>能否直接判断一个给定的函数</a:t>
            </a:r>
            <a:r>
              <a:rPr sz="2200" spc="-5" dirty="0">
                <a:latin typeface="Constantia"/>
                <a:cs typeface="Constantia"/>
              </a:rPr>
              <a:t>K(</a:t>
            </a:r>
            <a:r>
              <a:rPr sz="2200" spc="-10" dirty="0">
                <a:latin typeface="Constantia"/>
                <a:cs typeface="Constantia"/>
              </a:rPr>
              <a:t>x</a:t>
            </a:r>
            <a:r>
              <a:rPr sz="2200" spc="-5" dirty="0">
                <a:latin typeface="Constantia"/>
                <a:cs typeface="Constantia"/>
              </a:rPr>
              <a:t>,</a:t>
            </a:r>
            <a:r>
              <a:rPr sz="2200" spc="-10" dirty="0">
                <a:latin typeface="Constantia"/>
                <a:cs typeface="Constantia"/>
              </a:rPr>
              <a:t>z</a:t>
            </a:r>
            <a:r>
              <a:rPr sz="2200" spc="-5" dirty="0">
                <a:latin typeface="Constantia"/>
                <a:cs typeface="Constantia"/>
              </a:rPr>
              <a:t>)</a:t>
            </a:r>
            <a:r>
              <a:rPr sz="2200" dirty="0">
                <a:latin typeface="宋体"/>
                <a:cs typeface="宋体"/>
              </a:rPr>
              <a:t>是不是</a:t>
            </a:r>
            <a:r>
              <a:rPr sz="2200" spc="5" dirty="0">
                <a:latin typeface="宋体"/>
                <a:cs typeface="宋体"/>
              </a:rPr>
              <a:t>核 </a:t>
            </a:r>
            <a:r>
              <a:rPr sz="2200" dirty="0">
                <a:latin typeface="宋体"/>
                <a:cs typeface="宋体"/>
              </a:rPr>
              <a:t>函数</a:t>
            </a:r>
            <a:r>
              <a:rPr sz="2200" dirty="0">
                <a:latin typeface="Constantia"/>
                <a:cs typeface="Constantia"/>
              </a:rPr>
              <a:t>?</a:t>
            </a:r>
            <a:endParaRPr sz="2200">
              <a:latin typeface="Constantia"/>
              <a:cs typeface="Constantia"/>
            </a:endParaRPr>
          </a:p>
          <a:p>
            <a:pPr marL="405765">
              <a:lnSpc>
                <a:spcPct val="100000"/>
              </a:lnSpc>
              <a:spcBef>
                <a:spcPts val="525"/>
              </a:spcBef>
            </a:pPr>
            <a:r>
              <a:rPr sz="1900" spc="45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200" dirty="0">
                <a:latin typeface="宋体"/>
                <a:cs typeface="宋体"/>
              </a:rPr>
              <a:t>或者说，函数</a:t>
            </a:r>
            <a:r>
              <a:rPr sz="2200" spc="-5" dirty="0">
                <a:latin typeface="Constantia"/>
                <a:cs typeface="Constantia"/>
              </a:rPr>
              <a:t>K(x,z)</a:t>
            </a:r>
            <a:r>
              <a:rPr sz="2200" dirty="0">
                <a:latin typeface="宋体"/>
                <a:cs typeface="宋体"/>
              </a:rPr>
              <a:t>满足什么条件才能成为核函数</a:t>
            </a:r>
            <a:r>
              <a:rPr sz="2200" dirty="0">
                <a:latin typeface="Constantia"/>
                <a:cs typeface="Constantia"/>
              </a:rPr>
              <a:t>?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30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假设</a:t>
            </a:r>
            <a:r>
              <a:rPr sz="2400" spc="-5" dirty="0">
                <a:latin typeface="Constantia"/>
                <a:cs typeface="Constantia"/>
              </a:rPr>
              <a:t>K(x,z)</a:t>
            </a:r>
            <a:r>
              <a:rPr sz="2400" dirty="0">
                <a:latin typeface="宋体"/>
                <a:cs typeface="宋体"/>
              </a:rPr>
              <a:t>是定义在</a:t>
            </a:r>
            <a:r>
              <a:rPr sz="2400" spc="-5" dirty="0">
                <a:latin typeface="Constantia"/>
                <a:cs typeface="Constantia"/>
              </a:rPr>
              <a:t>XxX</a:t>
            </a:r>
            <a:r>
              <a:rPr sz="2400" dirty="0">
                <a:latin typeface="宋体"/>
                <a:cs typeface="宋体"/>
              </a:rPr>
              <a:t>上的对称函数，并且对任意的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宋体"/>
              <a:cs typeface="宋体"/>
            </a:endParaRPr>
          </a:p>
          <a:p>
            <a:pPr marL="287020" marR="49530" indent="-274320">
              <a:lnSpc>
                <a:spcPct val="100000"/>
              </a:lnSpc>
              <a:tabLst>
                <a:tab pos="3157855" algn="l"/>
              </a:tabLst>
            </a:pPr>
            <a:r>
              <a:rPr sz="230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spc="-5" dirty="0">
                <a:latin typeface="Constantia"/>
                <a:cs typeface="Constantia"/>
              </a:rPr>
              <a:t>K</a:t>
            </a:r>
            <a:r>
              <a:rPr sz="2400" dirty="0">
                <a:latin typeface="Constantia"/>
                <a:cs typeface="Constantia"/>
              </a:rPr>
              <a:t>(x,</a:t>
            </a:r>
            <a:r>
              <a:rPr sz="2400" spc="-5" dirty="0">
                <a:latin typeface="Constantia"/>
                <a:cs typeface="Constantia"/>
              </a:rPr>
              <a:t>z</a:t>
            </a:r>
            <a:r>
              <a:rPr sz="2400" dirty="0">
                <a:latin typeface="Constantia"/>
                <a:cs typeface="Constantia"/>
              </a:rPr>
              <a:t>)</a:t>
            </a:r>
            <a:r>
              <a:rPr sz="2400" dirty="0">
                <a:latin typeface="宋体"/>
                <a:cs typeface="宋体"/>
              </a:rPr>
              <a:t>关于	的</a:t>
            </a:r>
            <a:r>
              <a:rPr sz="2400" spc="-5" dirty="0">
                <a:latin typeface="Constantia"/>
                <a:cs typeface="Constantia"/>
              </a:rPr>
              <a:t>G</a:t>
            </a:r>
            <a:r>
              <a:rPr sz="2400" spc="-4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dirty="0">
                <a:latin typeface="宋体"/>
                <a:cs typeface="宋体"/>
              </a:rPr>
              <a:t>矩阵是半正定的，可以依据函 数</a:t>
            </a:r>
            <a:r>
              <a:rPr sz="2400" spc="-5" dirty="0">
                <a:latin typeface="Constantia"/>
                <a:cs typeface="Constantia"/>
              </a:rPr>
              <a:t>K(x,z)</a:t>
            </a:r>
            <a:r>
              <a:rPr sz="2400" spc="-5" dirty="0">
                <a:latin typeface="宋体"/>
                <a:cs typeface="宋体"/>
              </a:rPr>
              <a:t>，</a:t>
            </a:r>
            <a:r>
              <a:rPr sz="2400" dirty="0">
                <a:latin typeface="宋体"/>
                <a:cs typeface="宋体"/>
              </a:rPr>
              <a:t>构成一个希尔伯特空间</a:t>
            </a:r>
            <a:r>
              <a:rPr sz="2400" spc="-5" dirty="0">
                <a:latin typeface="Constantia"/>
                <a:cs typeface="Constantia"/>
              </a:rPr>
              <a:t>(Hilbert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space)</a:t>
            </a:r>
            <a:r>
              <a:rPr sz="2400" spc="-10" dirty="0">
                <a:latin typeface="宋体"/>
                <a:cs typeface="宋体"/>
              </a:rPr>
              <a:t>；</a:t>
            </a:r>
            <a:endParaRPr sz="2400">
              <a:latin typeface="宋体"/>
              <a:cs typeface="宋体"/>
            </a:endParaRPr>
          </a:p>
          <a:p>
            <a:pPr marL="287020" marR="5080" indent="-274320">
              <a:lnSpc>
                <a:spcPct val="100000"/>
              </a:lnSpc>
              <a:spcBef>
                <a:spcPts val="575"/>
              </a:spcBef>
            </a:pPr>
            <a:r>
              <a:rPr sz="230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其步骤是首先定义</a:t>
            </a:r>
            <a:r>
              <a:rPr sz="2400" dirty="0">
                <a:solidFill>
                  <a:srgbClr val="C00000"/>
                </a:solidFill>
                <a:latin typeface="宋体"/>
                <a:cs typeface="宋体"/>
              </a:rPr>
              <a:t>映射</a:t>
            </a:r>
            <a:r>
              <a:rPr sz="2400" dirty="0">
                <a:latin typeface="Arial"/>
                <a:cs typeface="Arial"/>
              </a:rPr>
              <a:t>φ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宋体"/>
                <a:cs typeface="宋体"/>
              </a:rPr>
              <a:t>，并构成</a:t>
            </a:r>
            <a:r>
              <a:rPr sz="2400" dirty="0">
                <a:solidFill>
                  <a:srgbClr val="C00000"/>
                </a:solidFill>
                <a:latin typeface="宋体"/>
                <a:cs typeface="宋体"/>
              </a:rPr>
              <a:t>向量空间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dirty="0">
                <a:latin typeface="宋体"/>
                <a:cs typeface="宋体"/>
              </a:rPr>
              <a:t>，然后在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dirty="0">
                <a:latin typeface="宋体"/>
                <a:cs typeface="宋体"/>
              </a:rPr>
              <a:t>上定 义内积构成</a:t>
            </a:r>
            <a:r>
              <a:rPr sz="2400" dirty="0">
                <a:solidFill>
                  <a:srgbClr val="C00000"/>
                </a:solidFill>
                <a:latin typeface="宋体"/>
                <a:cs typeface="宋体"/>
              </a:rPr>
              <a:t>内积空间</a:t>
            </a:r>
            <a:r>
              <a:rPr sz="2400" dirty="0">
                <a:latin typeface="Constantia"/>
                <a:cs typeface="Constantia"/>
              </a:rPr>
              <a:t>;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dirty="0">
                <a:latin typeface="宋体"/>
                <a:cs typeface="宋体"/>
              </a:rPr>
              <a:t>最后将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dirty="0">
                <a:latin typeface="宋体"/>
                <a:cs typeface="宋体"/>
              </a:rPr>
              <a:t>完备化构成</a:t>
            </a:r>
            <a:r>
              <a:rPr sz="2400" dirty="0">
                <a:solidFill>
                  <a:srgbClr val="C00000"/>
                </a:solidFill>
                <a:latin typeface="宋体"/>
                <a:cs typeface="宋体"/>
              </a:rPr>
              <a:t>希尔伯特空间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5591" y="1984248"/>
            <a:ext cx="505967" cy="3139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5503" y="2002535"/>
            <a:ext cx="475488" cy="2468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0567" y="4386071"/>
            <a:ext cx="2282952" cy="3200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33600" y="4773167"/>
            <a:ext cx="129540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841" y="487730"/>
            <a:ext cx="319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超平面选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择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00440" y="6515734"/>
            <a:ext cx="99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4242"/>
                </a:solidFill>
                <a:latin typeface="Constantia"/>
                <a:cs typeface="Constantia"/>
              </a:rPr>
              <a:t>7</a:t>
            </a:r>
            <a:endParaRPr sz="1200">
              <a:latin typeface="Constantia"/>
              <a:cs typeface="Constant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6234" y="1829600"/>
            <a:ext cx="4467974" cy="38894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93148" y="1925320"/>
            <a:ext cx="125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F2F9F"/>
                </a:solidFill>
                <a:latin typeface="Constantia"/>
                <a:cs typeface="Constantia"/>
              </a:rPr>
              <a:t>?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192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正定</a:t>
            </a:r>
            <a:r>
              <a:rPr spc="-10" dirty="0">
                <a:latin typeface="微软雅黑"/>
                <a:cs typeface="微软雅黑"/>
              </a:rPr>
              <a:t>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19123"/>
            <a:ext cx="8106409" cy="327215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、定义映射，构成向量空间</a:t>
            </a:r>
            <a:r>
              <a:rPr sz="2600" spc="-10" dirty="0">
                <a:latin typeface="Constantia"/>
                <a:cs typeface="Constantia"/>
              </a:rPr>
              <a:t>S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映射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对任</a:t>
            </a:r>
            <a:r>
              <a:rPr sz="2600" spc="-10" dirty="0">
                <a:latin typeface="宋体"/>
                <a:cs typeface="宋体"/>
              </a:rPr>
              <a:t>意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定义线性组合</a:t>
            </a:r>
            <a:r>
              <a:rPr sz="2600" spc="-5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考虑由线性组合为元素的集合</a:t>
            </a:r>
            <a:r>
              <a:rPr sz="2600" spc="-5" dirty="0">
                <a:latin typeface="Constantia"/>
                <a:cs typeface="Constantia"/>
              </a:rPr>
              <a:t>S,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由于集合</a:t>
            </a:r>
            <a:r>
              <a:rPr sz="2600" spc="-10" dirty="0">
                <a:latin typeface="Constantia"/>
                <a:cs typeface="Constantia"/>
              </a:rPr>
              <a:t>S</a:t>
            </a:r>
            <a:r>
              <a:rPr sz="2600" dirty="0">
                <a:latin typeface="宋体"/>
                <a:cs typeface="宋体"/>
              </a:rPr>
              <a:t>对加法和</a:t>
            </a:r>
            <a:r>
              <a:rPr sz="2600" spc="-10" dirty="0">
                <a:latin typeface="宋体"/>
                <a:cs typeface="宋体"/>
              </a:rPr>
              <a:t>数 </a:t>
            </a:r>
            <a:r>
              <a:rPr sz="2600" dirty="0">
                <a:latin typeface="宋体"/>
                <a:cs typeface="宋体"/>
              </a:rPr>
              <a:t>乘运算是封闭的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S</a:t>
            </a:r>
            <a:r>
              <a:rPr sz="2600" dirty="0">
                <a:latin typeface="宋体"/>
                <a:cs typeface="宋体"/>
              </a:rPr>
              <a:t>构成一个向量空间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864" y="2060448"/>
            <a:ext cx="1871472" cy="3444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304" y="2490216"/>
            <a:ext cx="3456432" cy="3688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8855" y="3051048"/>
            <a:ext cx="2444496" cy="72237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192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正定</a:t>
            </a:r>
            <a:r>
              <a:rPr spc="-10" dirty="0">
                <a:latin typeface="微软雅黑"/>
                <a:cs typeface="微软雅黑"/>
              </a:rPr>
              <a:t>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19758"/>
            <a:ext cx="6951345" cy="9753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10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、在</a:t>
            </a:r>
            <a:r>
              <a:rPr sz="2600" spc="-10" dirty="0">
                <a:latin typeface="Constantia"/>
                <a:cs typeface="Constantia"/>
              </a:rPr>
              <a:t>S</a:t>
            </a:r>
            <a:r>
              <a:rPr sz="2600" dirty="0">
                <a:latin typeface="宋体"/>
                <a:cs typeface="宋体"/>
              </a:rPr>
              <a:t>上定义内积，构成内积空</a:t>
            </a:r>
            <a:r>
              <a:rPr sz="2600" spc="-10" dirty="0">
                <a:latin typeface="宋体"/>
                <a:cs typeface="宋体"/>
              </a:rPr>
              <a:t>间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57531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在</a:t>
            </a:r>
            <a:r>
              <a:rPr sz="2600" spc="-10" dirty="0">
                <a:latin typeface="Constantia"/>
                <a:cs typeface="Constantia"/>
              </a:rPr>
              <a:t>S</a:t>
            </a:r>
            <a:r>
              <a:rPr sz="2600" dirty="0">
                <a:latin typeface="宋体"/>
                <a:cs typeface="宋体"/>
              </a:rPr>
              <a:t>上定义一个运算</a:t>
            </a:r>
            <a:r>
              <a:rPr sz="2600" spc="-5" dirty="0">
                <a:latin typeface="宋体"/>
                <a:cs typeface="宋体"/>
              </a:rPr>
              <a:t>“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spc="-5" dirty="0">
                <a:latin typeface="宋体"/>
                <a:cs typeface="宋体"/>
              </a:rPr>
              <a:t>”，</a:t>
            </a:r>
            <a:r>
              <a:rPr sz="2600" dirty="0">
                <a:latin typeface="宋体"/>
                <a:cs typeface="宋体"/>
              </a:rPr>
              <a:t>对任意</a:t>
            </a:r>
            <a:r>
              <a:rPr sz="2600" spc="-5" dirty="0">
                <a:latin typeface="Constantia"/>
                <a:cs typeface="Constantia"/>
              </a:rPr>
              <a:t>f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g</a:t>
            </a:r>
            <a:r>
              <a:rPr sz="2600" dirty="0">
                <a:latin typeface="宋体"/>
                <a:cs typeface="宋体"/>
              </a:rPr>
              <a:t>属于</a:t>
            </a:r>
            <a:r>
              <a:rPr sz="2600" spc="-10" dirty="0">
                <a:latin typeface="Constantia"/>
                <a:cs typeface="Constantia"/>
              </a:rPr>
              <a:t>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874922"/>
            <a:ext cx="2649220" cy="1370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定义运算</a:t>
            </a:r>
            <a:r>
              <a:rPr sz="2600" spc="-10" dirty="0">
                <a:latin typeface="Constantia"/>
                <a:cs typeface="Constantia"/>
              </a:rPr>
              <a:t>*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证明内积空间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5872" y="2350007"/>
            <a:ext cx="2417064" cy="15758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0967" y="4160520"/>
            <a:ext cx="3166872" cy="7528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1888" y="5230367"/>
            <a:ext cx="4703064" cy="162763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192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正定</a:t>
            </a:r>
            <a:r>
              <a:rPr spc="-10" dirty="0">
                <a:latin typeface="微软雅黑"/>
                <a:cs typeface="微软雅黑"/>
              </a:rPr>
              <a:t>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19758"/>
            <a:ext cx="8553450" cy="44608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3</a:t>
            </a:r>
            <a:r>
              <a:rPr sz="2600" dirty="0">
                <a:latin typeface="宋体"/>
                <a:cs typeface="宋体"/>
              </a:rPr>
              <a:t>、将内积空间</a:t>
            </a:r>
            <a:r>
              <a:rPr sz="2600" spc="-10" dirty="0">
                <a:latin typeface="Constantia"/>
                <a:cs typeface="Constantia"/>
              </a:rPr>
              <a:t>S</a:t>
            </a:r>
            <a:r>
              <a:rPr sz="2600" dirty="0">
                <a:latin typeface="宋体"/>
                <a:cs typeface="宋体"/>
              </a:rPr>
              <a:t>完备化为希尔伯特空</a:t>
            </a:r>
            <a:r>
              <a:rPr sz="2600" spc="-10" dirty="0">
                <a:latin typeface="宋体"/>
                <a:cs typeface="宋体"/>
              </a:rPr>
              <a:t>间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5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由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内积得到范数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287020" marR="5080" indent="-27432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因此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S</a:t>
            </a:r>
            <a:r>
              <a:rPr sz="2600" dirty="0">
                <a:latin typeface="宋体"/>
                <a:cs typeface="宋体"/>
              </a:rPr>
              <a:t>是一个赋范向量空间；根据泛函分析理论，</a:t>
            </a:r>
            <a:r>
              <a:rPr sz="2600" spc="-10" dirty="0">
                <a:latin typeface="宋体"/>
                <a:cs typeface="宋体"/>
              </a:rPr>
              <a:t>对 </a:t>
            </a:r>
            <a:r>
              <a:rPr sz="2600" spc="-5" dirty="0">
                <a:latin typeface="宋体"/>
                <a:cs typeface="宋体"/>
              </a:rPr>
              <a:t> </a:t>
            </a:r>
            <a:r>
              <a:rPr sz="2600" dirty="0">
                <a:latin typeface="宋体"/>
                <a:cs typeface="宋体"/>
              </a:rPr>
              <a:t>于不完备的赋范向量空间</a:t>
            </a:r>
            <a:r>
              <a:rPr sz="2600" spc="-5" dirty="0">
                <a:latin typeface="Constantia"/>
                <a:cs typeface="Constantia"/>
              </a:rPr>
              <a:t>S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dirty="0">
                <a:latin typeface="宋体"/>
                <a:cs typeface="宋体"/>
              </a:rPr>
              <a:t>一定可以使之完备化，</a:t>
            </a:r>
            <a:r>
              <a:rPr sz="2600" spc="-10" dirty="0">
                <a:latin typeface="宋体"/>
                <a:cs typeface="宋体"/>
              </a:rPr>
              <a:t>得 </a:t>
            </a:r>
            <a:r>
              <a:rPr sz="2600" spc="-5" dirty="0">
                <a:latin typeface="宋体"/>
                <a:cs typeface="宋体"/>
              </a:rPr>
              <a:t> </a:t>
            </a:r>
            <a:r>
              <a:rPr sz="2600" dirty="0">
                <a:latin typeface="宋体"/>
                <a:cs typeface="宋体"/>
              </a:rPr>
              <a:t>到完备的赋范向量空间</a:t>
            </a:r>
            <a:r>
              <a:rPr sz="2600" spc="-5" dirty="0">
                <a:latin typeface="Constantia"/>
                <a:cs typeface="Constantia"/>
              </a:rPr>
              <a:t>H</a:t>
            </a:r>
            <a:r>
              <a:rPr sz="2600" spc="-5" dirty="0">
                <a:latin typeface="宋体"/>
                <a:cs typeface="宋体"/>
              </a:rPr>
              <a:t>；</a:t>
            </a:r>
            <a:r>
              <a:rPr sz="2600" dirty="0">
                <a:latin typeface="宋体"/>
                <a:cs typeface="宋体"/>
              </a:rPr>
              <a:t>一个内积空间，当作为一</a:t>
            </a:r>
            <a:r>
              <a:rPr sz="2600" spc="-10" dirty="0">
                <a:latin typeface="宋体"/>
                <a:cs typeface="宋体"/>
              </a:rPr>
              <a:t>个 </a:t>
            </a:r>
            <a:r>
              <a:rPr sz="2600" spc="-5" dirty="0">
                <a:latin typeface="宋体"/>
                <a:cs typeface="宋体"/>
              </a:rPr>
              <a:t> </a:t>
            </a:r>
            <a:r>
              <a:rPr sz="2600" dirty="0">
                <a:latin typeface="宋体"/>
                <a:cs typeface="宋体"/>
              </a:rPr>
              <a:t>赋范向量空间是完备的时候，就是希尔伯特空间，这样</a:t>
            </a:r>
            <a:r>
              <a:rPr sz="2600" spc="-10" dirty="0">
                <a:latin typeface="宋体"/>
                <a:cs typeface="宋体"/>
              </a:rPr>
              <a:t>， </a:t>
            </a:r>
            <a:r>
              <a:rPr sz="2600" dirty="0">
                <a:latin typeface="宋体"/>
                <a:cs typeface="宋体"/>
              </a:rPr>
              <a:t>就得到了希尔伯特空间</a:t>
            </a:r>
            <a:r>
              <a:rPr sz="2600" spc="-5" dirty="0">
                <a:latin typeface="Constantia"/>
                <a:cs typeface="Constantia"/>
              </a:rPr>
              <a:t>H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再生性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527" y="1944623"/>
            <a:ext cx="3240024" cy="13380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6983" y="6019800"/>
            <a:ext cx="2423160" cy="4328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6077711"/>
            <a:ext cx="2737104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192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正定</a:t>
            </a:r>
            <a:r>
              <a:rPr spc="-10" dirty="0">
                <a:latin typeface="微软雅黑"/>
                <a:cs typeface="微软雅黑"/>
              </a:rPr>
              <a:t>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172" y="1421028"/>
            <a:ext cx="8338820" cy="485584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正定核的充要条</a:t>
            </a:r>
            <a:r>
              <a:rPr sz="2600" spc="-10" dirty="0">
                <a:latin typeface="宋体"/>
                <a:cs typeface="宋体"/>
              </a:rPr>
              <a:t>件</a:t>
            </a:r>
            <a:endParaRPr sz="2600">
              <a:latin typeface="宋体"/>
              <a:cs typeface="宋体"/>
            </a:endParaRPr>
          </a:p>
          <a:p>
            <a:pPr marL="325120" marR="106045" indent="-274320">
              <a:lnSpc>
                <a:spcPct val="100000"/>
              </a:lnSpc>
              <a:spcBef>
                <a:spcPts val="615"/>
              </a:spcBef>
              <a:tabLst>
                <a:tab pos="2739390" algn="l"/>
                <a:tab pos="595820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设</a:t>
            </a:r>
            <a:r>
              <a:rPr sz="2600" spc="-5" dirty="0">
                <a:latin typeface="Constantia"/>
                <a:cs typeface="Constantia"/>
              </a:rPr>
              <a:t>K</a:t>
            </a:r>
            <a:r>
              <a:rPr sz="2600" spc="-10" dirty="0">
                <a:latin typeface="宋体"/>
                <a:cs typeface="宋体"/>
              </a:rPr>
              <a:t>：</a:t>
            </a:r>
            <a:r>
              <a:rPr sz="2600" dirty="0">
                <a:latin typeface="宋体"/>
                <a:cs typeface="宋体"/>
              </a:rPr>
              <a:t>	，是对称函数，则</a:t>
            </a:r>
            <a:r>
              <a:rPr sz="2600" dirty="0">
                <a:latin typeface="Constantia"/>
                <a:cs typeface="Constantia"/>
              </a:rPr>
              <a:t>K(x</a:t>
            </a:r>
            <a:r>
              <a:rPr sz="2600" spc="-5" dirty="0">
                <a:latin typeface="Constantia"/>
                <a:cs typeface="Constantia"/>
              </a:rPr>
              <a:t>,</a:t>
            </a:r>
            <a:r>
              <a:rPr sz="2600" dirty="0">
                <a:latin typeface="Constantia"/>
                <a:cs typeface="Constantia"/>
              </a:rPr>
              <a:t>z)</a:t>
            </a:r>
            <a:r>
              <a:rPr sz="2600" dirty="0">
                <a:latin typeface="宋体"/>
                <a:cs typeface="宋体"/>
              </a:rPr>
              <a:t>为正定核函</a:t>
            </a:r>
            <a:r>
              <a:rPr sz="2600" spc="-10" dirty="0">
                <a:latin typeface="宋体"/>
                <a:cs typeface="宋体"/>
              </a:rPr>
              <a:t>数 </a:t>
            </a:r>
            <a:r>
              <a:rPr sz="2600" dirty="0">
                <a:latin typeface="宋体"/>
                <a:cs typeface="宋体"/>
              </a:rPr>
              <a:t>的充要条件是对任</a:t>
            </a:r>
            <a:r>
              <a:rPr sz="2600" spc="-10" dirty="0">
                <a:latin typeface="宋体"/>
                <a:cs typeface="宋体"/>
              </a:rPr>
              <a:t>意	</a:t>
            </a:r>
            <a:r>
              <a:rPr sz="2600" spc="-5" dirty="0">
                <a:latin typeface="Constantia"/>
                <a:cs typeface="Constantia"/>
              </a:rPr>
              <a:t>K(x,z)</a:t>
            </a:r>
            <a:r>
              <a:rPr sz="2600" dirty="0">
                <a:latin typeface="宋体"/>
                <a:cs typeface="宋体"/>
              </a:rPr>
              <a:t>对应</a:t>
            </a:r>
            <a:r>
              <a:rPr sz="2600" spc="-10" dirty="0">
                <a:latin typeface="宋体"/>
                <a:cs typeface="宋体"/>
              </a:rPr>
              <a:t>的 </a:t>
            </a:r>
            <a:r>
              <a:rPr sz="2600" spc="-15" dirty="0">
                <a:latin typeface="Constantia"/>
                <a:cs typeface="Constantia"/>
              </a:rPr>
              <a:t>Gram</a:t>
            </a:r>
            <a:r>
              <a:rPr sz="2600" dirty="0">
                <a:latin typeface="宋体"/>
                <a:cs typeface="宋体"/>
              </a:rPr>
              <a:t>矩</a:t>
            </a:r>
            <a:r>
              <a:rPr sz="2600" spc="-10" dirty="0">
                <a:latin typeface="宋体"/>
                <a:cs typeface="宋体"/>
              </a:rPr>
              <a:t>阵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>
              <a:latin typeface="宋体"/>
              <a:cs typeface="宋体"/>
            </a:endParaRPr>
          </a:p>
          <a:p>
            <a:pPr marL="508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是半正定的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325120" marR="273050" indent="-274320">
              <a:lnSpc>
                <a:spcPct val="100000"/>
              </a:lnSpc>
              <a:spcBef>
                <a:spcPts val="6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给定一个实矩</a:t>
            </a:r>
            <a:r>
              <a:rPr sz="2600" spc="-10" dirty="0">
                <a:latin typeface="宋体"/>
                <a:cs typeface="宋体"/>
              </a:rPr>
              <a:t>阵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i="1" spc="-5" dirty="0">
                <a:latin typeface="Constantia"/>
                <a:cs typeface="Constantia"/>
              </a:rPr>
              <a:t>A</a:t>
            </a:r>
            <a:r>
              <a:rPr sz="2600" dirty="0">
                <a:latin typeface="宋体"/>
                <a:cs typeface="宋体"/>
              </a:rPr>
              <a:t>，矩</a:t>
            </a:r>
            <a:r>
              <a:rPr sz="2600" spc="-10" dirty="0">
                <a:latin typeface="宋体"/>
                <a:cs typeface="宋体"/>
              </a:rPr>
              <a:t>阵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i="1" spc="-5" dirty="0">
                <a:latin typeface="Constantia"/>
                <a:cs typeface="Constantia"/>
              </a:rPr>
              <a:t>A</a:t>
            </a:r>
            <a:r>
              <a:rPr sz="2475" spc="22" baseline="21885" dirty="0">
                <a:latin typeface="Constantia"/>
                <a:cs typeface="Constantia"/>
              </a:rPr>
              <a:t>T</a:t>
            </a:r>
            <a:r>
              <a:rPr sz="2600" i="1" spc="-10" dirty="0">
                <a:latin typeface="Constantia"/>
                <a:cs typeface="Constantia"/>
              </a:rPr>
              <a:t>A</a:t>
            </a:r>
            <a:r>
              <a:rPr sz="2600" i="1" spc="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宋体"/>
                <a:cs typeface="宋体"/>
              </a:rPr>
              <a:t>是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i="1" spc="-10" dirty="0">
                <a:latin typeface="Constantia"/>
                <a:cs typeface="Constantia"/>
              </a:rPr>
              <a:t>A</a:t>
            </a:r>
            <a:r>
              <a:rPr sz="2600" i="1" spc="50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的列向量的格拉</a:t>
            </a:r>
            <a:r>
              <a:rPr sz="2600" spc="-10" dirty="0">
                <a:latin typeface="宋体"/>
                <a:cs typeface="宋体"/>
              </a:rPr>
              <a:t>姆 </a:t>
            </a:r>
            <a:r>
              <a:rPr sz="2600" dirty="0">
                <a:latin typeface="宋体"/>
                <a:cs typeface="宋体"/>
              </a:rPr>
              <a:t>矩阵，而矩</a:t>
            </a:r>
            <a:r>
              <a:rPr sz="2600" spc="-10" dirty="0">
                <a:latin typeface="宋体"/>
                <a:cs typeface="宋体"/>
              </a:rPr>
              <a:t>阵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i="1" spc="-5" dirty="0">
                <a:latin typeface="Constantia"/>
                <a:cs typeface="Constantia"/>
              </a:rPr>
              <a:t>AA</a:t>
            </a:r>
            <a:r>
              <a:rPr sz="2475" spc="22" baseline="21885" dirty="0">
                <a:latin typeface="Constantia"/>
                <a:cs typeface="Constantia"/>
              </a:rPr>
              <a:t>T</a:t>
            </a:r>
            <a:r>
              <a:rPr sz="2475" baseline="21885" dirty="0">
                <a:latin typeface="Constantia"/>
                <a:cs typeface="Constantia"/>
              </a:rPr>
              <a:t> </a:t>
            </a:r>
            <a:r>
              <a:rPr sz="2475" spc="-254" baseline="218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宋体"/>
                <a:cs typeface="宋体"/>
              </a:rPr>
              <a:t>是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i="1" spc="-10" dirty="0">
                <a:latin typeface="Constantia"/>
                <a:cs typeface="Constantia"/>
              </a:rPr>
              <a:t>A</a:t>
            </a:r>
            <a:r>
              <a:rPr sz="2600" i="1" spc="50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的行向量的格拉姆矩阵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325120" marR="43180" indent="-274320" algn="just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格拉姆矩阵是</a:t>
            </a:r>
            <a:r>
              <a:rPr sz="2600" u="heavy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半正定</a:t>
            </a:r>
            <a:r>
              <a:rPr sz="2600" dirty="0">
                <a:latin typeface="宋体"/>
                <a:cs typeface="宋体"/>
              </a:rPr>
              <a:t>的，反之每个半正定矩阵是某些</a:t>
            </a:r>
            <a:r>
              <a:rPr sz="2600" spc="-10" dirty="0">
                <a:latin typeface="宋体"/>
                <a:cs typeface="宋体"/>
              </a:rPr>
              <a:t>向 </a:t>
            </a:r>
            <a:r>
              <a:rPr sz="2600" dirty="0">
                <a:latin typeface="宋体"/>
                <a:cs typeface="宋体"/>
              </a:rPr>
              <a:t>量的格拉姆矩阵。这组向量一般不是惟一的：任何</a:t>
            </a:r>
            <a:r>
              <a:rPr sz="2600" u="heavy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正</a:t>
            </a:r>
            <a:r>
              <a:rPr sz="2600" u="heavy" spc="-10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交 </a:t>
            </a:r>
            <a:r>
              <a:rPr sz="2600" u="heavy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基</a:t>
            </a:r>
            <a:r>
              <a:rPr sz="2600" dirty="0">
                <a:latin typeface="宋体"/>
                <a:cs typeface="宋体"/>
              </a:rPr>
              <a:t>的格拉姆矩阵是恒同矩阵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32" y="1990344"/>
            <a:ext cx="1490471" cy="359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9415" y="2493264"/>
            <a:ext cx="2377440" cy="2560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62655" y="3194304"/>
            <a:ext cx="2334768" cy="54559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192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正定</a:t>
            </a:r>
            <a:r>
              <a:rPr spc="-10" dirty="0">
                <a:latin typeface="微软雅黑"/>
                <a:cs typeface="微软雅黑"/>
              </a:rPr>
              <a:t>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67637"/>
            <a:ext cx="2979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正定核的等价定</a:t>
            </a:r>
            <a:r>
              <a:rPr sz="2600" spc="-10" dirty="0">
                <a:latin typeface="宋体"/>
                <a:cs typeface="宋体"/>
              </a:rPr>
              <a:t>义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4382" y="1901977"/>
            <a:ext cx="28689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，是</a:t>
            </a:r>
            <a:r>
              <a:rPr sz="2600" spc="-5" dirty="0">
                <a:latin typeface="Constantia"/>
                <a:cs typeface="Constantia"/>
              </a:rPr>
              <a:t>K(x,z)</a:t>
            </a:r>
            <a:r>
              <a:rPr sz="2600" dirty="0">
                <a:latin typeface="宋体"/>
                <a:cs typeface="宋体"/>
              </a:rPr>
              <a:t>是定义</a:t>
            </a:r>
            <a:r>
              <a:rPr sz="2600" spc="-10" dirty="0">
                <a:latin typeface="宋体"/>
                <a:cs typeface="宋体"/>
              </a:rPr>
              <a:t>在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4347" y="1901977"/>
            <a:ext cx="3004820" cy="776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92125">
              <a:lnSpc>
                <a:spcPts val="2965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对称函数，如</a:t>
            </a:r>
            <a:r>
              <a:rPr sz="2600" spc="-10" dirty="0">
                <a:latin typeface="宋体"/>
                <a:cs typeface="宋体"/>
              </a:rPr>
              <a:t>果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ts val="2965"/>
              </a:lnSpc>
            </a:pPr>
            <a:r>
              <a:rPr sz="2600" spc="-5" dirty="0">
                <a:latin typeface="Constantia"/>
                <a:cs typeface="Constantia"/>
              </a:rPr>
              <a:t>K(x,z)</a:t>
            </a:r>
            <a:r>
              <a:rPr sz="2600" dirty="0">
                <a:latin typeface="宋体"/>
                <a:cs typeface="宋体"/>
              </a:rPr>
              <a:t>对应的</a:t>
            </a:r>
            <a:r>
              <a:rPr sz="2600" spc="-15" dirty="0">
                <a:latin typeface="Constantia"/>
                <a:cs typeface="Constantia"/>
              </a:rPr>
              <a:t>Gram</a:t>
            </a:r>
            <a:r>
              <a:rPr sz="2600" spc="-10" dirty="0">
                <a:latin typeface="宋体"/>
                <a:cs typeface="宋体"/>
              </a:rPr>
              <a:t>矩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" y="1901977"/>
            <a:ext cx="1619250" cy="1133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965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设</a:t>
            </a:r>
            <a:endParaRPr sz="2600">
              <a:latin typeface="宋体"/>
              <a:cs typeface="宋体"/>
            </a:endParaRPr>
          </a:p>
          <a:p>
            <a:pPr marL="287020" marR="5080">
              <a:lnSpc>
                <a:spcPts val="2810"/>
              </a:lnSpc>
              <a:spcBef>
                <a:spcPts val="195"/>
              </a:spcBef>
            </a:pPr>
            <a:r>
              <a:rPr sz="2600" dirty="0">
                <a:latin typeface="宋体"/>
                <a:cs typeface="宋体"/>
              </a:rPr>
              <a:t>对任意</a:t>
            </a:r>
            <a:r>
              <a:rPr sz="2600" spc="-10" dirty="0">
                <a:latin typeface="宋体"/>
                <a:cs typeface="宋体"/>
              </a:rPr>
              <a:t>的 阵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272" y="3919372"/>
            <a:ext cx="8262620" cy="16465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半正定的，则称</a:t>
            </a:r>
            <a:r>
              <a:rPr sz="2600" spc="-5" dirty="0">
                <a:latin typeface="Constantia"/>
                <a:cs typeface="Constantia"/>
              </a:rPr>
              <a:t>K(x,z)</a:t>
            </a:r>
            <a:r>
              <a:rPr sz="2600" dirty="0">
                <a:latin typeface="宋体"/>
                <a:cs typeface="宋体"/>
              </a:rPr>
              <a:t>为正定核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>
              <a:latin typeface="宋体"/>
              <a:cs typeface="宋体"/>
            </a:endParaRPr>
          </a:p>
          <a:p>
            <a:pPr marR="5080" algn="r">
              <a:lnSpc>
                <a:spcPts val="2960"/>
              </a:lnSpc>
              <a:spcBef>
                <a:spcPts val="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这一定义在构造核函数时很有用。但对于一个具体函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  <a:p>
            <a:pPr marR="88900" algn="r">
              <a:lnSpc>
                <a:spcPts val="2960"/>
              </a:lnSpc>
            </a:pPr>
            <a:r>
              <a:rPr sz="2600" spc="-5" dirty="0">
                <a:latin typeface="Constantia"/>
                <a:cs typeface="Constantia"/>
              </a:rPr>
              <a:t>K(x,z)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来说，检验它是否为正定核函数并不容易，因</a:t>
            </a:r>
            <a:r>
              <a:rPr sz="2600" spc="-10" dirty="0">
                <a:latin typeface="宋体"/>
                <a:cs typeface="宋体"/>
              </a:rPr>
              <a:t>为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0957" y="5501792"/>
            <a:ext cx="189293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验证</a:t>
            </a:r>
            <a:r>
              <a:rPr sz="2600" spc="-5" dirty="0">
                <a:latin typeface="Constantia"/>
                <a:cs typeface="Constantia"/>
              </a:rPr>
              <a:t>K</a:t>
            </a:r>
            <a:r>
              <a:rPr sz="2600" dirty="0">
                <a:latin typeface="宋体"/>
                <a:cs typeface="宋体"/>
              </a:rPr>
              <a:t>对应</a:t>
            </a:r>
            <a:r>
              <a:rPr sz="2600" spc="-10" dirty="0">
                <a:latin typeface="宋体"/>
                <a:cs typeface="宋体"/>
              </a:rPr>
              <a:t>的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272" y="5501792"/>
            <a:ext cx="5951220" cy="12122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>
              <a:lnSpc>
                <a:spcPts val="296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要求对任意有限输入</a:t>
            </a:r>
            <a:r>
              <a:rPr sz="2600" spc="-10" dirty="0">
                <a:latin typeface="宋体"/>
                <a:cs typeface="宋体"/>
              </a:rPr>
              <a:t>集</a:t>
            </a:r>
            <a:endParaRPr sz="2600">
              <a:latin typeface="宋体"/>
              <a:cs typeface="宋体"/>
            </a:endParaRPr>
          </a:p>
          <a:p>
            <a:pPr marL="287020">
              <a:lnSpc>
                <a:spcPts val="2960"/>
              </a:lnSpc>
            </a:pPr>
            <a:r>
              <a:rPr sz="2600" spc="-15" dirty="0">
                <a:latin typeface="Constantia"/>
                <a:cs typeface="Constantia"/>
              </a:rPr>
              <a:t>Gram</a:t>
            </a:r>
            <a:r>
              <a:rPr sz="2600" dirty="0">
                <a:latin typeface="宋体"/>
                <a:cs typeface="宋体"/>
              </a:rPr>
              <a:t>矩阵是否为半正定的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在实际问题中往往应用己有的核函数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639" y="2350007"/>
            <a:ext cx="2642616" cy="2834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5911" y="2926079"/>
            <a:ext cx="2545080" cy="5943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2416" y="1950720"/>
            <a:ext cx="935735" cy="3261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7864" y="1990344"/>
            <a:ext cx="868680" cy="3261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53711" y="5193791"/>
            <a:ext cx="1776984" cy="39623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19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常用核函</a:t>
            </a:r>
            <a:r>
              <a:rPr spc="-10" dirty="0">
                <a:latin typeface="微软雅黑"/>
                <a:cs typeface="微软雅黑"/>
              </a:rPr>
              <a:t>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8454390" cy="137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、多项式核函数</a:t>
            </a:r>
            <a:r>
              <a:rPr sz="2600" spc="-15" dirty="0">
                <a:latin typeface="宋体"/>
                <a:cs typeface="宋体"/>
              </a:rPr>
              <a:t>（</a:t>
            </a:r>
            <a:r>
              <a:rPr sz="2600" spc="-15" dirty="0">
                <a:latin typeface="Constantia"/>
                <a:cs typeface="Constantia"/>
              </a:rPr>
              <a:t>Polynomial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kernel </a:t>
            </a:r>
            <a:r>
              <a:rPr sz="2600" spc="-5" dirty="0">
                <a:latin typeface="Constantia"/>
                <a:cs typeface="Constantia"/>
              </a:rPr>
              <a:t>function)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对应的支持向量机为</a:t>
            </a:r>
            <a:r>
              <a:rPr sz="2600" spc="-10" dirty="0">
                <a:latin typeface="Constantia"/>
                <a:cs typeface="Constantia"/>
              </a:rPr>
              <a:t>P</a:t>
            </a:r>
            <a:r>
              <a:rPr sz="2600" dirty="0">
                <a:latin typeface="宋体"/>
                <a:cs typeface="宋体"/>
              </a:rPr>
              <a:t>次多项式分类器，分类决策函数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874922"/>
            <a:ext cx="6690359" cy="1370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、高斯核函</a:t>
            </a:r>
            <a:r>
              <a:rPr sz="2600" spc="-10" dirty="0">
                <a:latin typeface="宋体"/>
                <a:cs typeface="宋体"/>
              </a:rPr>
              <a:t>数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dirty="0">
                <a:latin typeface="宋体"/>
                <a:cs typeface="宋体"/>
              </a:rPr>
              <a:t>（</a:t>
            </a:r>
            <a:r>
              <a:rPr sz="2600" spc="-5" dirty="0">
                <a:latin typeface="Constantia"/>
                <a:cs typeface="Constantia"/>
              </a:rPr>
              <a:t>Gaussi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60" dirty="0">
                <a:latin typeface="Constantia"/>
                <a:cs typeface="Constantia"/>
              </a:rPr>
              <a:t>K</a:t>
            </a:r>
            <a:r>
              <a:rPr sz="2600" spc="-5" dirty="0">
                <a:latin typeface="Constantia"/>
                <a:cs typeface="Constantia"/>
              </a:rPr>
              <a:t>ernel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0" dirty="0">
                <a:latin typeface="Constantia"/>
                <a:cs typeface="Constantia"/>
              </a:rPr>
              <a:t>F</a:t>
            </a:r>
            <a:r>
              <a:rPr sz="2600" spc="-5" dirty="0">
                <a:latin typeface="Constantia"/>
                <a:cs typeface="Constantia"/>
              </a:rPr>
              <a:t>unc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ion)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决策函数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1448" y="2020823"/>
            <a:ext cx="2993136" cy="5029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8360" y="2871216"/>
            <a:ext cx="5074920" cy="84734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3160" y="4361688"/>
            <a:ext cx="3157728" cy="8229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8216" y="5300471"/>
            <a:ext cx="5327904" cy="87782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64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非线性支持向量机学习算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7590790" cy="1844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输入：线性不可分训练数据</a:t>
            </a:r>
            <a:r>
              <a:rPr sz="2600" spc="-10" dirty="0">
                <a:latin typeface="宋体"/>
                <a:cs typeface="宋体"/>
              </a:rPr>
              <a:t>集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输出：分类决策函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、选取适当的核函数和参数</a:t>
            </a:r>
            <a:r>
              <a:rPr sz="2600" spc="-5" dirty="0">
                <a:latin typeface="Constantia"/>
                <a:cs typeface="Constantia"/>
              </a:rPr>
              <a:t>C</a:t>
            </a:r>
            <a:r>
              <a:rPr sz="2600" dirty="0">
                <a:latin typeface="宋体"/>
                <a:cs typeface="宋体"/>
              </a:rPr>
              <a:t>，构造最优化问题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457" y="5774842"/>
            <a:ext cx="20053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求得最优解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4920" y="1557527"/>
            <a:ext cx="3816096" cy="3291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3008" y="2023872"/>
            <a:ext cx="4117847" cy="3352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7696" y="2023872"/>
            <a:ext cx="1502664" cy="3261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5600" y="5949696"/>
            <a:ext cx="2834640" cy="4328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20567" y="4386071"/>
            <a:ext cx="2246376" cy="7437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27703" y="5300471"/>
            <a:ext cx="3566159" cy="4328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57400" y="3429000"/>
            <a:ext cx="4995672" cy="81381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57031" y="4123944"/>
            <a:ext cx="356870" cy="52451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54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00"/>
              </a:spcBef>
            </a:pPr>
            <a:r>
              <a:rPr sz="2800" dirty="0">
                <a:latin typeface="Constantia"/>
                <a:cs typeface="Constantia"/>
              </a:rPr>
              <a:t>5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64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非线性支持向量机学习算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6624320" cy="1845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62165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、并选择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dirty="0">
                <a:latin typeface="宋体"/>
                <a:cs typeface="宋体"/>
              </a:rPr>
              <a:t>，适合条</a:t>
            </a:r>
            <a:r>
              <a:rPr sz="2600" spc="-10" dirty="0">
                <a:latin typeface="宋体"/>
                <a:cs typeface="宋体"/>
              </a:rPr>
              <a:t>件</a:t>
            </a:r>
            <a:r>
              <a:rPr sz="2600" dirty="0">
                <a:latin typeface="宋体"/>
                <a:cs typeface="宋体"/>
              </a:rPr>
              <a:t>	，计</a:t>
            </a:r>
            <a:r>
              <a:rPr sz="2600" spc="-10" dirty="0">
                <a:latin typeface="宋体"/>
                <a:cs typeface="宋体"/>
              </a:rPr>
              <a:t>算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3</a:t>
            </a:r>
            <a:r>
              <a:rPr sz="2600" dirty="0">
                <a:latin typeface="宋体"/>
                <a:cs typeface="宋体"/>
              </a:rPr>
              <a:t>、构造决策函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33862" y="4883838"/>
            <a:ext cx="32893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90"/>
              </a:lnSpc>
            </a:pP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50472" y="4824882"/>
            <a:ext cx="332612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是凸二次规划问题，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" y="4824882"/>
            <a:ext cx="3843020" cy="817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当</a:t>
            </a:r>
            <a:r>
              <a:rPr sz="2600" dirty="0">
                <a:latin typeface="Constantia"/>
                <a:cs typeface="Constantia"/>
              </a:rPr>
              <a:t>K(x</a:t>
            </a:r>
            <a:r>
              <a:rPr sz="2600" spc="-5" dirty="0">
                <a:latin typeface="Constantia"/>
                <a:cs typeface="Constantia"/>
              </a:rPr>
              <a:t>,</a:t>
            </a:r>
            <a:r>
              <a:rPr sz="2600" dirty="0">
                <a:latin typeface="Constantia"/>
                <a:cs typeface="Constantia"/>
              </a:rPr>
              <a:t>z)</a:t>
            </a:r>
            <a:r>
              <a:rPr sz="2600" dirty="0">
                <a:latin typeface="宋体"/>
                <a:cs typeface="宋体"/>
              </a:rPr>
              <a:t>是正定核函数</a:t>
            </a:r>
            <a:r>
              <a:rPr sz="2600" spc="-10" dirty="0">
                <a:latin typeface="宋体"/>
                <a:cs typeface="宋体"/>
              </a:rPr>
              <a:t>时 </a:t>
            </a:r>
            <a:r>
              <a:rPr sz="2600" dirty="0">
                <a:latin typeface="宋体"/>
                <a:cs typeface="宋体"/>
              </a:rPr>
              <a:t>是存在的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7272" y="1557527"/>
            <a:ext cx="3243072" cy="12496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8048" y="3788664"/>
            <a:ext cx="4803648" cy="8625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20184" y="4797552"/>
            <a:ext cx="356870" cy="52451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47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5"/>
              </a:spcBef>
            </a:pPr>
            <a:r>
              <a:rPr sz="2800" dirty="0">
                <a:latin typeface="Constantia"/>
                <a:cs typeface="Constantia"/>
              </a:rPr>
              <a:t>5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00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四、序列最小最优化算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8262620" cy="4302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81026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序列最小最优化</a:t>
            </a:r>
            <a:r>
              <a:rPr sz="2600" spc="-5" dirty="0">
                <a:latin typeface="Constantia"/>
                <a:cs typeface="Constantia"/>
              </a:rPr>
              <a:t>(sequential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minimal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optimization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SMO)</a:t>
            </a:r>
            <a:r>
              <a:rPr sz="2600" dirty="0">
                <a:latin typeface="宋体"/>
                <a:cs typeface="宋体"/>
              </a:rPr>
              <a:t>算法</a:t>
            </a:r>
            <a:r>
              <a:rPr sz="2600" spc="-10" dirty="0">
                <a:latin typeface="宋体"/>
                <a:cs typeface="宋体"/>
              </a:rPr>
              <a:t>：</a:t>
            </a:r>
            <a:r>
              <a:rPr sz="2600" spc="-10" dirty="0">
                <a:latin typeface="Constantia"/>
                <a:cs typeface="Constantia"/>
              </a:rPr>
              <a:t>1998</a:t>
            </a:r>
            <a:r>
              <a:rPr sz="2600" dirty="0">
                <a:latin typeface="宋体"/>
                <a:cs typeface="宋体"/>
              </a:rPr>
              <a:t>年由</a:t>
            </a:r>
            <a:r>
              <a:rPr sz="2600" spc="-10" dirty="0">
                <a:latin typeface="Constantia"/>
                <a:cs typeface="Constantia"/>
              </a:rPr>
              <a:t>Platt</a:t>
            </a:r>
            <a:r>
              <a:rPr sz="2600" dirty="0">
                <a:latin typeface="宋体"/>
                <a:cs typeface="宋体"/>
              </a:rPr>
              <a:t>提出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solidFill>
                  <a:srgbClr val="C00000"/>
                </a:solidFill>
                <a:latin typeface="宋体"/>
                <a:cs typeface="宋体"/>
              </a:rPr>
              <a:t>动机</a:t>
            </a:r>
            <a:r>
              <a:rPr sz="2600" spc="-10" dirty="0">
                <a:solidFill>
                  <a:srgbClr val="C00000"/>
                </a:solidFill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287020" marR="5080" indent="-27432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支持向量机的学习问题可以形式化为求解凸二次规划</a:t>
            </a:r>
            <a:r>
              <a:rPr sz="2600" spc="-10" dirty="0">
                <a:latin typeface="宋体"/>
                <a:cs typeface="宋体"/>
              </a:rPr>
              <a:t>问 </a:t>
            </a:r>
            <a:r>
              <a:rPr sz="2600" dirty="0">
                <a:latin typeface="宋体"/>
                <a:cs typeface="宋体"/>
              </a:rPr>
              <a:t>题</a:t>
            </a:r>
            <a:r>
              <a:rPr sz="2600" spc="-5" dirty="0">
                <a:latin typeface="Constantia"/>
                <a:cs typeface="Constantia"/>
              </a:rPr>
              <a:t>.</a:t>
            </a:r>
            <a:r>
              <a:rPr sz="2600" dirty="0">
                <a:latin typeface="宋体"/>
                <a:cs typeface="宋体"/>
              </a:rPr>
              <a:t>这样的凸二次规划问题具有全局最优解，并且有</a:t>
            </a:r>
            <a:r>
              <a:rPr sz="2600" spc="-10" dirty="0">
                <a:latin typeface="宋体"/>
                <a:cs typeface="宋体"/>
              </a:rPr>
              <a:t>许 </a:t>
            </a:r>
            <a:r>
              <a:rPr sz="2600" dirty="0">
                <a:latin typeface="宋体"/>
                <a:cs typeface="宋体"/>
              </a:rPr>
              <a:t>多最优化算法可以用于这一问题的求解</a:t>
            </a:r>
            <a:r>
              <a:rPr sz="2600" spc="-10" dirty="0">
                <a:latin typeface="宋体"/>
                <a:cs typeface="宋体"/>
              </a:rPr>
              <a:t>；</a:t>
            </a:r>
            <a:endParaRPr sz="2600">
              <a:latin typeface="宋体"/>
              <a:cs typeface="宋体"/>
            </a:endParaRPr>
          </a:p>
          <a:p>
            <a:pPr marL="287020" marR="5080" indent="-27432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但是当训练样本容量很大时，这些算法往往变得非常</a:t>
            </a:r>
            <a:r>
              <a:rPr sz="2600" spc="-10" dirty="0">
                <a:latin typeface="宋体"/>
                <a:cs typeface="宋体"/>
              </a:rPr>
              <a:t>低 </a:t>
            </a:r>
            <a:r>
              <a:rPr sz="2600" dirty="0">
                <a:latin typeface="宋体"/>
                <a:cs typeface="宋体"/>
              </a:rPr>
              <a:t>效，以致无法使用</a:t>
            </a:r>
            <a:r>
              <a:rPr sz="2600" spc="-5" dirty="0">
                <a:latin typeface="Constantia"/>
                <a:cs typeface="Constantia"/>
              </a:rPr>
              <a:t>.</a:t>
            </a:r>
            <a:r>
              <a:rPr sz="2600" dirty="0">
                <a:latin typeface="宋体"/>
                <a:cs typeface="宋体"/>
              </a:rPr>
              <a:t>所以，如何</a:t>
            </a:r>
            <a:r>
              <a:rPr sz="2600" dirty="0">
                <a:solidFill>
                  <a:srgbClr val="C00000"/>
                </a:solidFill>
                <a:latin typeface="宋体"/>
                <a:cs typeface="宋体"/>
              </a:rPr>
              <a:t>高效地实现支持向量</a:t>
            </a:r>
            <a:r>
              <a:rPr sz="2600" spc="-10" dirty="0">
                <a:solidFill>
                  <a:srgbClr val="C00000"/>
                </a:solidFill>
                <a:latin typeface="宋体"/>
                <a:cs typeface="宋体"/>
              </a:rPr>
              <a:t>机 </a:t>
            </a:r>
            <a:r>
              <a:rPr sz="2600" dirty="0">
                <a:solidFill>
                  <a:srgbClr val="C00000"/>
                </a:solidFill>
                <a:latin typeface="宋体"/>
                <a:cs typeface="宋体"/>
              </a:rPr>
              <a:t>学习</a:t>
            </a:r>
            <a:r>
              <a:rPr sz="2600" dirty="0">
                <a:latin typeface="宋体"/>
                <a:cs typeface="宋体"/>
              </a:rPr>
              <a:t>就成为一个重要的问题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" y="2420111"/>
            <a:ext cx="8823960" cy="43281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序列最小最优化算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19123"/>
            <a:ext cx="6322060" cy="9766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spc="-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5" dirty="0">
                <a:latin typeface="Constantia"/>
                <a:cs typeface="Constantia"/>
              </a:rPr>
              <a:t>SMO</a:t>
            </a:r>
            <a:r>
              <a:rPr sz="2600" spc="-5" dirty="0">
                <a:latin typeface="宋体"/>
                <a:cs typeface="宋体"/>
              </a:rPr>
              <a:t>（</a:t>
            </a:r>
            <a:r>
              <a:rPr sz="2600" spc="-5" dirty="0">
                <a:latin typeface="Constantia"/>
                <a:cs typeface="Constantia"/>
              </a:rPr>
              <a:t>Sequential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minimal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optimization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)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解如下凸二次规划的对偶问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872" y="5302402"/>
            <a:ext cx="757491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注意：变量是拉格朗日乘子</a:t>
            </a:r>
            <a:r>
              <a:rPr sz="2600" dirty="0">
                <a:latin typeface="Arial"/>
                <a:cs typeface="Arial"/>
              </a:rPr>
              <a:t>α</a:t>
            </a:r>
            <a:r>
              <a:rPr sz="2475" baseline="-16835" dirty="0">
                <a:latin typeface="Constantia"/>
                <a:cs typeface="Constantia"/>
              </a:rPr>
              <a:t>i</a:t>
            </a:r>
            <a:r>
              <a:rPr sz="2600" dirty="0">
                <a:latin typeface="宋体"/>
                <a:cs typeface="宋体"/>
              </a:rPr>
              <a:t>，一个对应一个样</a:t>
            </a:r>
            <a:r>
              <a:rPr sz="2600" spc="-10" dirty="0">
                <a:latin typeface="宋体"/>
                <a:cs typeface="宋体"/>
              </a:rPr>
              <a:t>本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39" y="2499360"/>
            <a:ext cx="4885944" cy="25115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14400"/>
            <a:ext cx="211137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Ma</a:t>
            </a:r>
            <a:r>
              <a:rPr spc="-70" dirty="0"/>
              <a:t>r</a:t>
            </a:r>
            <a:r>
              <a:rPr dirty="0"/>
              <a:t>g</a:t>
            </a:r>
            <a:r>
              <a:rPr spc="-10" dirty="0"/>
              <a:t>i</a:t>
            </a:r>
            <a:r>
              <a:rPr spc="-5" dirty="0"/>
              <a:t>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813" y="1465643"/>
            <a:ext cx="8200986" cy="45541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12339" y="6040120"/>
            <a:ext cx="1597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Su</a:t>
            </a:r>
            <a:r>
              <a:rPr sz="1800" spc="-5" dirty="0">
                <a:latin typeface="Constantia"/>
                <a:cs typeface="Constantia"/>
              </a:rPr>
              <a:t>pp</a:t>
            </a:r>
            <a:r>
              <a:rPr sz="1800" dirty="0">
                <a:latin typeface="Constantia"/>
                <a:cs typeface="Constantia"/>
              </a:rPr>
              <a:t>ort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135" dirty="0">
                <a:latin typeface="Constantia"/>
                <a:cs typeface="Constantia"/>
              </a:rPr>
              <a:t>V</a:t>
            </a:r>
            <a:r>
              <a:rPr sz="1800" spc="-5" dirty="0">
                <a:latin typeface="Constantia"/>
                <a:cs typeface="Constantia"/>
              </a:rPr>
              <a:t>ec</a:t>
            </a:r>
            <a:r>
              <a:rPr sz="1800" spc="-35" dirty="0">
                <a:latin typeface="Constantia"/>
                <a:cs typeface="Constantia"/>
              </a:rPr>
              <a:t>t</a:t>
            </a:r>
            <a:r>
              <a:rPr sz="1800" dirty="0">
                <a:latin typeface="Constantia"/>
                <a:cs typeface="Constantia"/>
              </a:rPr>
              <a:t>ors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4930" y="6040120"/>
            <a:ext cx="1597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Su</a:t>
            </a:r>
            <a:r>
              <a:rPr sz="1800" spc="-5" dirty="0">
                <a:latin typeface="Constantia"/>
                <a:cs typeface="Constantia"/>
              </a:rPr>
              <a:t>pp</a:t>
            </a:r>
            <a:r>
              <a:rPr sz="1800" dirty="0">
                <a:latin typeface="Constantia"/>
                <a:cs typeface="Constantia"/>
              </a:rPr>
              <a:t>ort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spc="-135" dirty="0">
                <a:latin typeface="Constantia"/>
                <a:cs typeface="Constantia"/>
              </a:rPr>
              <a:t>V</a:t>
            </a:r>
            <a:r>
              <a:rPr sz="1800" spc="-5" dirty="0">
                <a:latin typeface="Constantia"/>
                <a:cs typeface="Constantia"/>
              </a:rPr>
              <a:t>ec</a:t>
            </a:r>
            <a:r>
              <a:rPr sz="1800" spc="-35" dirty="0">
                <a:latin typeface="Constantia"/>
                <a:cs typeface="Constantia"/>
              </a:rPr>
              <a:t>t</a:t>
            </a:r>
            <a:r>
              <a:rPr sz="1800" dirty="0">
                <a:latin typeface="Constantia"/>
                <a:cs typeface="Constantia"/>
              </a:rPr>
              <a:t>ors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254889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SMO</a:t>
            </a:r>
            <a:r>
              <a:rPr dirty="0">
                <a:latin typeface="微软雅黑"/>
                <a:cs typeface="微软雅黑"/>
              </a:rPr>
              <a:t>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33982"/>
            <a:ext cx="8242300" cy="489267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230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dirty="0">
                <a:solidFill>
                  <a:srgbClr val="C00000"/>
                </a:solidFill>
                <a:latin typeface="宋体"/>
                <a:cs typeface="宋体"/>
              </a:rPr>
              <a:t>启发式算法，基本思路</a:t>
            </a:r>
            <a:r>
              <a:rPr sz="2400" dirty="0">
                <a:latin typeface="宋体"/>
                <a:cs typeface="宋体"/>
              </a:rPr>
              <a:t>：</a:t>
            </a:r>
            <a:endParaRPr sz="2400">
              <a:latin typeface="宋体"/>
              <a:cs typeface="宋体"/>
            </a:endParaRPr>
          </a:p>
          <a:p>
            <a:pPr marL="287020" marR="27305" indent="-274320">
              <a:lnSpc>
                <a:spcPts val="2590"/>
              </a:lnSpc>
              <a:spcBef>
                <a:spcPts val="610"/>
              </a:spcBef>
            </a:pPr>
            <a:r>
              <a:rPr sz="230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如果所有变量的解都满足此最优化问题的</a:t>
            </a:r>
            <a:r>
              <a:rPr sz="2400" spc="-5" dirty="0">
                <a:latin typeface="Constantia"/>
                <a:cs typeface="Constantia"/>
              </a:rPr>
              <a:t>KKT</a:t>
            </a:r>
            <a:r>
              <a:rPr sz="2400" dirty="0">
                <a:latin typeface="宋体"/>
                <a:cs typeface="宋体"/>
              </a:rPr>
              <a:t>条件，那么得 到解；</a:t>
            </a:r>
            <a:endParaRPr sz="2400">
              <a:latin typeface="宋体"/>
              <a:cs typeface="宋体"/>
            </a:endParaRPr>
          </a:p>
          <a:p>
            <a:pPr marL="287020" marR="5080" indent="-274320" algn="just">
              <a:lnSpc>
                <a:spcPts val="2590"/>
              </a:lnSpc>
              <a:spcBef>
                <a:spcPts val="575"/>
              </a:spcBef>
            </a:pPr>
            <a:r>
              <a:rPr sz="230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否则，选择两个变量，固定其它变量，针对这两个变量构建 一个二次规划问题，称为子问题，可通过解析方法求解，提 高了计算速度。</a:t>
            </a:r>
            <a:endParaRPr sz="2400">
              <a:latin typeface="宋体"/>
              <a:cs typeface="宋体"/>
            </a:endParaRPr>
          </a:p>
          <a:p>
            <a:pPr marL="287020" marR="27305" indent="-274320">
              <a:lnSpc>
                <a:spcPts val="2590"/>
              </a:lnSpc>
              <a:spcBef>
                <a:spcPts val="575"/>
              </a:spcBef>
            </a:pPr>
            <a:r>
              <a:rPr sz="230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子问题的两个变量：一个是违反</a:t>
            </a:r>
            <a:r>
              <a:rPr sz="2400" spc="-5" dirty="0">
                <a:latin typeface="Constantia"/>
                <a:cs typeface="Constantia"/>
              </a:rPr>
              <a:t>KKT</a:t>
            </a:r>
            <a:r>
              <a:rPr sz="2400" dirty="0">
                <a:latin typeface="宋体"/>
                <a:cs typeface="宋体"/>
              </a:rPr>
              <a:t>条件最严重的那个，另 一个由约束条件自动确定。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300" spc="-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SMO</a:t>
            </a:r>
            <a:r>
              <a:rPr sz="2400" dirty="0">
                <a:solidFill>
                  <a:srgbClr val="C00000"/>
                </a:solidFill>
                <a:latin typeface="宋体"/>
                <a:cs typeface="宋体"/>
              </a:rPr>
              <a:t>算法包括两个部分：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265"/>
              </a:spcBef>
            </a:pPr>
            <a:r>
              <a:rPr sz="1900" spc="45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200" dirty="0">
                <a:latin typeface="宋体"/>
                <a:cs typeface="宋体"/>
              </a:rPr>
              <a:t>求解两个变量二次规划的解析方</a:t>
            </a:r>
            <a:r>
              <a:rPr sz="2200" spc="10" dirty="0">
                <a:latin typeface="宋体"/>
                <a:cs typeface="宋体"/>
              </a:rPr>
              <a:t>法</a:t>
            </a:r>
            <a:endParaRPr sz="22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260"/>
              </a:spcBef>
            </a:pPr>
            <a:r>
              <a:rPr sz="1900" spc="45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200" dirty="0">
                <a:latin typeface="宋体"/>
                <a:cs typeface="宋体"/>
              </a:rPr>
              <a:t>选择变量的启发式方</a:t>
            </a:r>
            <a:r>
              <a:rPr sz="2200" spc="10" dirty="0">
                <a:latin typeface="宋体"/>
                <a:cs typeface="宋体"/>
              </a:rPr>
              <a:t>法</a:t>
            </a:r>
            <a:endParaRPr sz="22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4471415"/>
            <a:ext cx="1923288" cy="71932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两个变量二次规划的求解过</a:t>
            </a:r>
            <a:r>
              <a:rPr sz="4500" spc="-10" dirty="0">
                <a:latin typeface="微软雅黑"/>
                <a:cs typeface="微软雅黑"/>
              </a:rPr>
              <a:t>程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536321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选择两个变量，其它固定，</a:t>
            </a:r>
            <a:r>
              <a:rPr sz="2600" spc="-10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M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宋体"/>
                <a:cs typeface="宋体"/>
              </a:rPr>
              <a:t>的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0462" y="1500022"/>
            <a:ext cx="16751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的子问题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7296" y="1414272"/>
            <a:ext cx="353695" cy="521334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349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85"/>
              </a:spcBef>
            </a:pPr>
            <a:r>
              <a:rPr sz="2800" dirty="0">
                <a:latin typeface="Constantia"/>
                <a:cs typeface="Constantia"/>
              </a:rPr>
              <a:t>5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495" y="2350007"/>
            <a:ext cx="6888480" cy="7193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8232" y="3115055"/>
            <a:ext cx="5620512" cy="7955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2055" y="4044696"/>
            <a:ext cx="3992879" cy="14721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586216" y="3066288"/>
            <a:ext cx="381000" cy="521334"/>
          </a:xfrm>
          <a:prstGeom prst="rect">
            <a:avLst/>
          </a:prstGeom>
          <a:solidFill>
            <a:srgbClr val="22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90"/>
              </a:spcBef>
            </a:pPr>
            <a:r>
              <a:rPr sz="2800" spc="5" dirty="0">
                <a:latin typeface="Constantia"/>
                <a:cs typeface="Constantia"/>
              </a:rPr>
              <a:t>6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两个变量二次规划的求解过</a:t>
            </a:r>
            <a:r>
              <a:rPr sz="4500" spc="-10" dirty="0">
                <a:latin typeface="微软雅黑"/>
                <a:cs typeface="微软雅黑"/>
              </a:rPr>
              <a:t>程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69418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两个变量，约束条件用二维空间中的图形表</a:t>
            </a:r>
            <a:r>
              <a:rPr sz="2600" spc="-10" dirty="0">
                <a:latin typeface="宋体"/>
                <a:cs typeface="宋体"/>
              </a:rPr>
              <a:t>示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5299862"/>
            <a:ext cx="16586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假设问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5872" y="5299862"/>
            <a:ext cx="23355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的初始可行解</a:t>
            </a:r>
            <a:r>
              <a:rPr sz="2600" spc="-10" dirty="0">
                <a:latin typeface="宋体"/>
                <a:cs typeface="宋体"/>
              </a:rPr>
              <a:t>为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5047" y="5299862"/>
            <a:ext cx="13449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，最优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872" y="5774842"/>
            <a:ext cx="439928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25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设</a:t>
            </a:r>
            <a:r>
              <a:rPr sz="2600" spc="5" dirty="0">
                <a:latin typeface="Arial"/>
                <a:cs typeface="Arial"/>
              </a:rPr>
              <a:t>α</a:t>
            </a:r>
            <a:r>
              <a:rPr sz="2475" spc="7" baseline="-16835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未经剪辑时的最优解</a:t>
            </a:r>
            <a:r>
              <a:rPr sz="2600" spc="-10" dirty="0">
                <a:latin typeface="宋体"/>
                <a:cs typeface="宋体"/>
              </a:rPr>
              <a:t>为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55" y="1959864"/>
            <a:ext cx="3614928" cy="30022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8408" y="2130551"/>
            <a:ext cx="2377440" cy="293827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24455" y="5230367"/>
            <a:ext cx="378460" cy="521334"/>
          </a:xfrm>
          <a:prstGeom prst="rect">
            <a:avLst/>
          </a:prstGeom>
          <a:solidFill>
            <a:srgbClr val="22FFFF"/>
          </a:solidFill>
        </p:spPr>
        <p:txBody>
          <a:bodyPr vert="horz" wrap="square" lIns="0" tIns="2413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90"/>
              </a:spcBef>
            </a:pPr>
            <a:r>
              <a:rPr sz="2800" spc="5" dirty="0">
                <a:latin typeface="Constantia"/>
                <a:cs typeface="Constantia"/>
              </a:rPr>
              <a:t>6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0703" y="5306567"/>
            <a:ext cx="1152144" cy="43586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52359" y="5373623"/>
            <a:ext cx="1368552" cy="3931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8408" y="5864352"/>
            <a:ext cx="862584" cy="37185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两个变量二次规划的求解过</a:t>
            </a:r>
            <a:r>
              <a:rPr sz="4500" spc="-10" dirty="0">
                <a:latin typeface="微软雅黑"/>
                <a:cs typeface="微软雅黑"/>
              </a:rPr>
              <a:t>程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13230"/>
            <a:ext cx="546227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469004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40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根据不等式条</a:t>
            </a:r>
            <a:r>
              <a:rPr sz="2600" spc="-10" dirty="0">
                <a:latin typeface="宋体"/>
                <a:cs typeface="宋体"/>
              </a:rPr>
              <a:t>件</a:t>
            </a:r>
            <a:r>
              <a:rPr sz="2600" dirty="0">
                <a:latin typeface="宋体"/>
                <a:cs typeface="宋体"/>
              </a:rPr>
              <a:t>	的取值范围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8617" y="2997126"/>
            <a:ext cx="32893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90"/>
              </a:lnSpc>
            </a:pP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2938170"/>
            <a:ext cx="1247775" cy="137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7531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左</a:t>
            </a:r>
            <a:r>
              <a:rPr sz="2600" spc="-10" dirty="0">
                <a:latin typeface="宋体"/>
                <a:cs typeface="宋体"/>
              </a:rPr>
              <a:t>图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tabLst>
                <a:tab pos="57531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右</a:t>
            </a:r>
            <a:r>
              <a:rPr sz="2600" spc="-10" dirty="0">
                <a:latin typeface="宋体"/>
                <a:cs typeface="宋体"/>
              </a:rPr>
              <a:t>图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8617" y="3947086"/>
            <a:ext cx="32893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90"/>
              </a:lnSpc>
            </a:pP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3344" y="1557527"/>
            <a:ext cx="649223" cy="4267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3344" y="2133600"/>
            <a:ext cx="2154935" cy="5029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7192" y="2956560"/>
            <a:ext cx="2871216" cy="45110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4815" y="2996183"/>
            <a:ext cx="3112008" cy="37185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17192" y="3922776"/>
            <a:ext cx="3416807" cy="4328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14415" y="3916679"/>
            <a:ext cx="2968751" cy="39319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两个变量二次规划的求解过</a:t>
            </a:r>
            <a:r>
              <a:rPr sz="4500" spc="-10" dirty="0">
                <a:latin typeface="微软雅黑"/>
                <a:cs typeface="微软雅黑"/>
              </a:rPr>
              <a:t>程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32331"/>
            <a:ext cx="6753225" cy="430085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5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求解过程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先求沿着约束方向未经剪辑时</a:t>
            </a:r>
            <a:r>
              <a:rPr sz="2600" spc="-10" dirty="0">
                <a:latin typeface="宋体"/>
                <a:cs typeface="宋体"/>
              </a:rPr>
              <a:t>的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再求剪辑后</a:t>
            </a:r>
            <a:r>
              <a:rPr sz="2600" spc="-10" dirty="0">
                <a:latin typeface="宋体"/>
                <a:cs typeface="宋体"/>
              </a:rPr>
              <a:t>的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令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3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为输入</a:t>
            </a:r>
            <a:r>
              <a:rPr sz="2600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的预测值和真实输出</a:t>
            </a:r>
            <a:r>
              <a:rPr sz="2600" spc="-5" dirty="0">
                <a:latin typeface="Constantia"/>
                <a:cs typeface="Constantia"/>
              </a:rPr>
              <a:t>y</a:t>
            </a:r>
            <a:r>
              <a:rPr sz="2600" dirty="0">
                <a:latin typeface="宋体"/>
                <a:cs typeface="宋体"/>
              </a:rPr>
              <a:t>的差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i=1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2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7207" y="2505455"/>
            <a:ext cx="649223" cy="426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9720" y="1984248"/>
            <a:ext cx="969263" cy="4175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7632" y="3285744"/>
            <a:ext cx="3230880" cy="7741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8488" y="4221479"/>
            <a:ext cx="6227064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两个变量二次规划的求解过</a:t>
            </a:r>
            <a:r>
              <a:rPr sz="4500" spc="-10" dirty="0">
                <a:latin typeface="微软雅黑"/>
                <a:cs typeface="微软雅黑"/>
              </a:rPr>
              <a:t>程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13230"/>
            <a:ext cx="141160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50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定理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988210"/>
            <a:ext cx="19888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最优化问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6072" y="1988210"/>
            <a:ext cx="398652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沿约束方向未经剪辑的解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" y="3888765"/>
            <a:ext cx="19888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剪辑后的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872" y="5790590"/>
            <a:ext cx="1967864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得到</a:t>
            </a:r>
            <a:r>
              <a:rPr sz="2600" dirty="0">
                <a:latin typeface="Arial"/>
                <a:cs typeface="Arial"/>
              </a:rPr>
              <a:t>α</a:t>
            </a:r>
            <a:r>
              <a:rPr sz="2475" baseline="-1683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的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29255" y="1984248"/>
            <a:ext cx="378460" cy="524510"/>
          </a:xfrm>
          <a:prstGeom prst="rect">
            <a:avLst/>
          </a:prstGeom>
          <a:solidFill>
            <a:srgbClr val="22FFFF"/>
          </a:solidFill>
        </p:spPr>
        <p:txBody>
          <a:bodyPr vert="horz" wrap="square" lIns="0" tIns="247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5"/>
              </a:spcBef>
            </a:pPr>
            <a:r>
              <a:rPr sz="2800" spc="5" dirty="0">
                <a:latin typeface="Constantia"/>
                <a:cs typeface="Constantia"/>
              </a:rPr>
              <a:t>6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8008" y="2511551"/>
            <a:ext cx="5309616" cy="13136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3264" y="4148328"/>
            <a:ext cx="4169664" cy="13319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7583" y="6019800"/>
            <a:ext cx="3621024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两个变量二次规划的求解过</a:t>
            </a:r>
            <a:r>
              <a:rPr sz="4500" spc="-10" dirty="0">
                <a:latin typeface="微软雅黑"/>
                <a:cs typeface="微软雅黑"/>
              </a:rPr>
              <a:t>程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13230"/>
            <a:ext cx="273240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证明</a:t>
            </a:r>
            <a:r>
              <a:rPr sz="2600" spc="-10" dirty="0">
                <a:latin typeface="宋体"/>
                <a:cs typeface="宋体"/>
              </a:rPr>
              <a:t>：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dirty="0">
                <a:latin typeface="宋体"/>
                <a:cs typeface="宋体"/>
              </a:rPr>
              <a:t>引进记</a:t>
            </a:r>
            <a:r>
              <a:rPr sz="2600" spc="-10" dirty="0">
                <a:latin typeface="宋体"/>
                <a:cs typeface="宋体"/>
              </a:rPr>
              <a:t>号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2938805"/>
            <a:ext cx="26492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目标函数写成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4838090"/>
            <a:ext cx="6680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由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8972" y="4838090"/>
            <a:ext cx="3543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0" dirty="0">
                <a:latin typeface="宋体"/>
                <a:cs typeface="宋体"/>
              </a:rPr>
              <a:t>及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055" y="2060448"/>
            <a:ext cx="7278624" cy="7924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232" y="3355847"/>
            <a:ext cx="5986272" cy="12954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9952" y="4928615"/>
            <a:ext cx="1920239" cy="3596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02735" y="4867655"/>
            <a:ext cx="862584" cy="4754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09544" y="5462015"/>
            <a:ext cx="2520696" cy="4602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27445" y="4856454"/>
            <a:ext cx="1177505" cy="96150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两个变量二次规划的求解过</a:t>
            </a:r>
            <a:r>
              <a:rPr sz="4500" spc="-10" dirty="0">
                <a:latin typeface="微软雅黑"/>
                <a:cs typeface="微软雅黑"/>
              </a:rPr>
              <a:t>程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13230"/>
            <a:ext cx="473456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得到只是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spc="-5" dirty="0">
                <a:latin typeface="Constantia"/>
                <a:cs typeface="Constantia"/>
              </a:rPr>
              <a:t>2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的函数的目标函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413150"/>
            <a:ext cx="167957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求</a:t>
            </a:r>
            <a:r>
              <a:rPr sz="2600" spc="-10" dirty="0">
                <a:latin typeface="宋体"/>
                <a:cs typeface="宋体"/>
              </a:rPr>
              <a:t>导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4838090"/>
            <a:ext cx="1836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令其为</a:t>
            </a:r>
            <a:r>
              <a:rPr sz="2600" spc="-5" dirty="0">
                <a:latin typeface="Constantia"/>
                <a:cs typeface="Constantia"/>
              </a:rPr>
              <a:t>0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975" y="2106167"/>
            <a:ext cx="6422135" cy="10789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904" y="3931920"/>
            <a:ext cx="8208263" cy="7498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8224" y="5355335"/>
            <a:ext cx="7272528" cy="3992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3088" y="5806440"/>
            <a:ext cx="8820912" cy="8564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两个变量二次规划的求解过</a:t>
            </a:r>
            <a:r>
              <a:rPr sz="4500" spc="-10" dirty="0">
                <a:latin typeface="微软雅黑"/>
                <a:cs typeface="微软雅黑"/>
              </a:rPr>
              <a:t>程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13230"/>
            <a:ext cx="415417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15150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将	</a:t>
            </a:r>
            <a:r>
              <a:rPr sz="2600" dirty="0">
                <a:latin typeface="宋体"/>
                <a:cs typeface="宋体"/>
              </a:rPr>
              <a:t>代入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888130"/>
            <a:ext cx="6680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将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24897" y="3888130"/>
            <a:ext cx="10147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代入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1484375"/>
            <a:ext cx="2295144" cy="4328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" y="2420111"/>
            <a:ext cx="9019032" cy="7924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9096" y="3931920"/>
            <a:ext cx="2395728" cy="3413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64664" y="4654296"/>
            <a:ext cx="3834384" cy="90220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71550"/>
            <a:ext cx="745363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dirty="0">
                <a:latin typeface="微软雅黑"/>
                <a:cs typeface="微软雅黑"/>
              </a:rPr>
              <a:t>两个变量二次规划的求解过</a:t>
            </a:r>
            <a:r>
              <a:rPr sz="4500" spc="-10" dirty="0">
                <a:latin typeface="微软雅黑"/>
                <a:cs typeface="微软雅黑"/>
              </a:rPr>
              <a:t>程</a:t>
            </a:r>
            <a:endParaRPr sz="45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13230"/>
            <a:ext cx="207200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50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得到定理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988210"/>
            <a:ext cx="19888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最优化问</a:t>
            </a:r>
            <a:r>
              <a:rPr sz="2600" spc="-10" dirty="0">
                <a:latin typeface="宋体"/>
                <a:cs typeface="宋体"/>
              </a:rPr>
              <a:t>题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6072" y="1988210"/>
            <a:ext cx="398652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沿约束方向未经剪辑的解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" y="3888765"/>
            <a:ext cx="19888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剪辑后的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872" y="5790590"/>
            <a:ext cx="1967864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得到</a:t>
            </a:r>
            <a:r>
              <a:rPr sz="2600" dirty="0">
                <a:latin typeface="Arial"/>
                <a:cs typeface="Arial"/>
              </a:rPr>
              <a:t>α</a:t>
            </a:r>
            <a:r>
              <a:rPr sz="2475" baseline="-1683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的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29255" y="1984248"/>
            <a:ext cx="378460" cy="524510"/>
          </a:xfrm>
          <a:prstGeom prst="rect">
            <a:avLst/>
          </a:prstGeom>
          <a:solidFill>
            <a:srgbClr val="22FFFF"/>
          </a:solidFill>
        </p:spPr>
        <p:txBody>
          <a:bodyPr vert="horz" wrap="square" lIns="0" tIns="247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5"/>
              </a:spcBef>
            </a:pPr>
            <a:r>
              <a:rPr sz="2800" spc="5" dirty="0">
                <a:latin typeface="Constantia"/>
                <a:cs typeface="Constantia"/>
              </a:rPr>
              <a:t>6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8008" y="2511551"/>
            <a:ext cx="5309616" cy="13136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3264" y="4148328"/>
            <a:ext cx="4169664" cy="13319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7583" y="6019800"/>
            <a:ext cx="3621024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10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点到超平面的距</a:t>
            </a:r>
            <a:r>
              <a:rPr spc="-10" dirty="0">
                <a:latin typeface="微软雅黑"/>
                <a:cs typeface="微软雅黑"/>
              </a:rPr>
              <a:t>离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90915" y="6515734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4242"/>
                </a:solidFill>
                <a:latin typeface="Constantia"/>
                <a:cs typeface="Constantia"/>
              </a:rPr>
              <a:t>9</a:t>
            </a:r>
            <a:endParaRPr sz="1200">
              <a:latin typeface="Constantia"/>
              <a:cs typeface="Constant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213" y="1829600"/>
            <a:ext cx="4467987" cy="38598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08340" y="3144520"/>
            <a:ext cx="17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tantia"/>
                <a:cs typeface="Constantia"/>
              </a:rPr>
              <a:t>x</a:t>
            </a:r>
            <a:r>
              <a:rPr sz="1800" dirty="0">
                <a:latin typeface="Times New Roman"/>
                <a:cs typeface="Times New Roman"/>
              </a:rPr>
              <a:t>'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6140" y="1253667"/>
            <a:ext cx="4246880" cy="1059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25345">
              <a:lnSpc>
                <a:spcPct val="100000"/>
              </a:lnSpc>
              <a:spcBef>
                <a:spcPts val="90"/>
              </a:spcBef>
            </a:pPr>
            <a:r>
              <a:rPr sz="2850" i="1" spc="220" dirty="0">
                <a:latin typeface="Times New Roman"/>
                <a:cs typeface="Times New Roman"/>
              </a:rPr>
              <a:t>g</a:t>
            </a:r>
            <a:r>
              <a:rPr sz="2850" spc="204" dirty="0">
                <a:latin typeface="Times New Roman"/>
                <a:cs typeface="Times New Roman"/>
              </a:rPr>
              <a:t>(</a:t>
            </a:r>
            <a:r>
              <a:rPr sz="2850" i="1" spc="65" dirty="0">
                <a:latin typeface="Times New Roman"/>
                <a:cs typeface="Times New Roman"/>
              </a:rPr>
              <a:t>x</a:t>
            </a:r>
            <a:r>
              <a:rPr sz="2850" spc="-5" dirty="0">
                <a:latin typeface="Times New Roman"/>
                <a:cs typeface="Times New Roman"/>
              </a:rPr>
              <a:t>)</a:t>
            </a:r>
            <a:r>
              <a:rPr sz="2850" spc="-60" dirty="0">
                <a:latin typeface="Times New Roman"/>
                <a:cs typeface="Times New Roman"/>
              </a:rPr>
              <a:t> </a:t>
            </a:r>
            <a:r>
              <a:rPr sz="2850" spc="-5" dirty="0">
                <a:latin typeface="Symbol"/>
                <a:cs typeface="Symbol"/>
              </a:rPr>
              <a:t></a:t>
            </a:r>
            <a:r>
              <a:rPr sz="2850" spc="-5" dirty="0">
                <a:latin typeface="Times New Roman"/>
                <a:cs typeface="Times New Roman"/>
              </a:rPr>
              <a:t> </a:t>
            </a:r>
            <a:r>
              <a:rPr sz="2850" i="1" spc="-10" dirty="0">
                <a:latin typeface="Times New Roman"/>
                <a:cs typeface="Times New Roman"/>
              </a:rPr>
              <a:t>w</a:t>
            </a:r>
            <a:r>
              <a:rPr sz="2850" i="1" spc="-430" dirty="0">
                <a:latin typeface="Times New Roman"/>
                <a:cs typeface="Times New Roman"/>
              </a:rPr>
              <a:t> </a:t>
            </a:r>
            <a:r>
              <a:rPr sz="2850" spc="-5" dirty="0">
                <a:latin typeface="Symbol"/>
                <a:cs typeface="Symbol"/>
              </a:rPr>
              <a:t></a:t>
            </a:r>
            <a:r>
              <a:rPr sz="2850" spc="-225" dirty="0">
                <a:latin typeface="Times New Roman"/>
                <a:cs typeface="Times New Roman"/>
              </a:rPr>
              <a:t> </a:t>
            </a:r>
            <a:r>
              <a:rPr sz="2850" i="1" spc="-5" dirty="0">
                <a:latin typeface="Times New Roman"/>
                <a:cs typeface="Times New Roman"/>
              </a:rPr>
              <a:t>x</a:t>
            </a:r>
            <a:r>
              <a:rPr sz="2850" i="1" spc="-195" dirty="0">
                <a:latin typeface="Times New Roman"/>
                <a:cs typeface="Times New Roman"/>
              </a:rPr>
              <a:t> </a:t>
            </a:r>
            <a:r>
              <a:rPr sz="2850" spc="-5" dirty="0">
                <a:latin typeface="Symbol"/>
                <a:cs typeface="Symbol"/>
              </a:rPr>
              <a:t></a:t>
            </a:r>
            <a:r>
              <a:rPr sz="2850" spc="-270" dirty="0">
                <a:latin typeface="Times New Roman"/>
                <a:cs typeface="Times New Roman"/>
              </a:rPr>
              <a:t> </a:t>
            </a:r>
            <a:r>
              <a:rPr sz="2850" i="1" spc="-5" dirty="0">
                <a:latin typeface="Times New Roman"/>
                <a:cs typeface="Times New Roman"/>
              </a:rPr>
              <a:t>b</a:t>
            </a: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z="1800" dirty="0">
                <a:latin typeface="Constantia"/>
                <a:cs typeface="Constantia"/>
              </a:rPr>
              <a:t>x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2991" y="4900889"/>
            <a:ext cx="303530" cy="4572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360"/>
              </a:spcBef>
            </a:pPr>
            <a:r>
              <a:rPr sz="1200" spc="-5" dirty="0">
                <a:latin typeface="Times New Roman"/>
                <a:cs typeface="Times New Roman"/>
              </a:rPr>
              <a:t>|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b</a:t>
            </a:r>
            <a:r>
              <a:rPr sz="1200" i="1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|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sz="1200" spc="-5" dirty="0">
                <a:latin typeface="Times New Roman"/>
                <a:cs typeface="Times New Roman"/>
              </a:rPr>
              <a:t>||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i="1" spc="-10" dirty="0">
                <a:latin typeface="Times New Roman"/>
                <a:cs typeface="Times New Roman"/>
              </a:rPr>
              <a:t>w</a:t>
            </a:r>
            <a:r>
              <a:rPr sz="1200" i="1" spc="-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||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46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变量的选择方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8004809" cy="2241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M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宋体"/>
                <a:cs typeface="宋体"/>
              </a:rPr>
              <a:t>算法在每个子问题中选择两个变量优化，其中</a:t>
            </a:r>
            <a:r>
              <a:rPr sz="2600" spc="-10" dirty="0">
                <a:latin typeface="宋体"/>
                <a:cs typeface="宋体"/>
              </a:rPr>
              <a:t>至 </a:t>
            </a:r>
            <a:r>
              <a:rPr sz="2600" dirty="0">
                <a:latin typeface="宋体"/>
                <a:cs typeface="宋体"/>
              </a:rPr>
              <a:t>少一个变量是违反</a:t>
            </a:r>
            <a:r>
              <a:rPr sz="2600" spc="-5" dirty="0">
                <a:latin typeface="Constantia"/>
                <a:cs typeface="Constantia"/>
              </a:rPr>
              <a:t>KKT</a:t>
            </a:r>
            <a:r>
              <a:rPr sz="2600" dirty="0">
                <a:latin typeface="宋体"/>
                <a:cs typeface="宋体"/>
              </a:rPr>
              <a:t>条件</a:t>
            </a:r>
            <a:r>
              <a:rPr sz="2600" spc="-10" dirty="0">
                <a:latin typeface="宋体"/>
                <a:cs typeface="宋体"/>
              </a:rPr>
              <a:t>的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1</a:t>
            </a:r>
            <a:r>
              <a:rPr sz="2600" dirty="0">
                <a:latin typeface="宋体"/>
                <a:cs typeface="宋体"/>
              </a:rPr>
              <a:t>、第一个变量的选择：外循</a:t>
            </a:r>
            <a:r>
              <a:rPr sz="2600" spc="-10" dirty="0">
                <a:latin typeface="宋体"/>
                <a:cs typeface="宋体"/>
              </a:rPr>
              <a:t>环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65849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违反</a:t>
            </a:r>
            <a:r>
              <a:rPr sz="2600" spc="-5" dirty="0">
                <a:latin typeface="Constantia"/>
                <a:cs typeface="Constantia"/>
              </a:rPr>
              <a:t>KKT</a:t>
            </a:r>
            <a:r>
              <a:rPr sz="2600" dirty="0">
                <a:latin typeface="宋体"/>
                <a:cs typeface="宋体"/>
              </a:rPr>
              <a:t>最严重的样本点</a:t>
            </a: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65849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检验样本点是否满足</a:t>
            </a:r>
            <a:r>
              <a:rPr sz="2600" spc="-5" dirty="0">
                <a:latin typeface="Constantia"/>
                <a:cs typeface="Constantia"/>
              </a:rPr>
              <a:t>KKT</a:t>
            </a:r>
            <a:r>
              <a:rPr sz="2600" dirty="0">
                <a:latin typeface="宋体"/>
                <a:cs typeface="宋体"/>
              </a:rPr>
              <a:t>条件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6495" y="3931920"/>
            <a:ext cx="2910839" cy="359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2239" y="4459223"/>
            <a:ext cx="3258312" cy="390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3448" y="5013959"/>
            <a:ext cx="2837688" cy="3992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7104" y="5590032"/>
            <a:ext cx="3700272" cy="7924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9055" y="4383023"/>
            <a:ext cx="1106805" cy="46355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857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25"/>
              </a:spcBef>
            </a:pPr>
            <a:r>
              <a:rPr sz="2400" dirty="0">
                <a:latin typeface="宋体"/>
                <a:cs typeface="宋体"/>
              </a:rPr>
              <a:t>先检查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3867" y="4526216"/>
            <a:ext cx="584605" cy="21159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446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变量的选择方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18886"/>
            <a:ext cx="7992745" cy="35020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3708400" algn="l"/>
              </a:tabLst>
            </a:pPr>
            <a:r>
              <a:rPr sz="2450" spc="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10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、第二个变量的检查</a:t>
            </a:r>
            <a:r>
              <a:rPr sz="2600" spc="-5" dirty="0">
                <a:latin typeface="Constantia"/>
                <a:cs typeface="Constantia"/>
              </a:rPr>
              <a:t>:	</a:t>
            </a:r>
            <a:r>
              <a:rPr sz="2600" dirty="0">
                <a:latin typeface="宋体"/>
                <a:cs typeface="宋体"/>
              </a:rPr>
              <a:t>内循环</a:t>
            </a: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9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选择的标准是希望能使目标函数有足够大的变化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  <a:tabLst>
                <a:tab pos="2340610" algn="l"/>
              </a:tabLst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即对应	最大</a:t>
            </a:r>
            <a:r>
              <a:rPr sz="2400" spc="-600" dirty="0">
                <a:latin typeface="宋体"/>
                <a:cs typeface="宋体"/>
              </a:rPr>
              <a:t> </a:t>
            </a:r>
            <a:r>
              <a:rPr sz="2400" dirty="0">
                <a:latin typeface="宋体"/>
                <a:cs typeface="宋体"/>
              </a:rPr>
              <a:t>，即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5" dirty="0">
                <a:latin typeface="Constantia"/>
                <a:cs typeface="Constantia"/>
              </a:rPr>
              <a:t>1</a:t>
            </a:r>
            <a:r>
              <a:rPr sz="2400" dirty="0">
                <a:latin typeface="宋体"/>
                <a:cs typeface="宋体"/>
              </a:rPr>
              <a:t>，</a:t>
            </a:r>
            <a:r>
              <a:rPr sz="2400" dirty="0">
                <a:latin typeface="Constantia"/>
                <a:cs typeface="Constantia"/>
              </a:rPr>
              <a:t>E2 </a:t>
            </a:r>
            <a:r>
              <a:rPr sz="2400" dirty="0">
                <a:latin typeface="宋体"/>
                <a:cs typeface="宋体"/>
              </a:rPr>
              <a:t>的符号相反，差异最大</a:t>
            </a:r>
            <a:endParaRPr sz="2400">
              <a:latin typeface="宋体"/>
              <a:cs typeface="宋体"/>
            </a:endParaRPr>
          </a:p>
          <a:p>
            <a:pPr marL="652780" marR="5080" indent="-24701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如果内循环通过上述方法找到的点不能使目标函数有足 </a:t>
            </a:r>
            <a:r>
              <a:rPr sz="2400" dirty="0">
                <a:latin typeface="宋体"/>
                <a:cs typeface="宋体"/>
              </a:rPr>
              <a:t>够的下降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则：遍历间隔边界上的样本点，测试目标函数下降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如果下降不大，则遍历所有样本点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如果依然下降不大，则丢弃外循环点，重新选择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2441448"/>
            <a:ext cx="789432" cy="313944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989704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计算阈值</a:t>
            </a:r>
            <a:r>
              <a:rPr spc="-10" dirty="0"/>
              <a:t>b</a:t>
            </a:r>
            <a:r>
              <a:rPr dirty="0">
                <a:latin typeface="微软雅黑"/>
                <a:cs typeface="微软雅黑"/>
              </a:rPr>
              <a:t>和</a:t>
            </a:r>
            <a:r>
              <a:rPr spc="-5" dirty="0"/>
              <a:t>Ei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19758"/>
            <a:ext cx="7232650" cy="9753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5" dirty="0">
                <a:latin typeface="Constantia"/>
                <a:cs typeface="Constantia"/>
              </a:rPr>
              <a:t>3</a:t>
            </a:r>
            <a:r>
              <a:rPr sz="2600" dirty="0">
                <a:latin typeface="宋体"/>
                <a:cs typeface="宋体"/>
              </a:rPr>
              <a:t>、每次完成两个变量的优化后，重新计算</a:t>
            </a: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Ei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由</a:t>
            </a:r>
            <a:r>
              <a:rPr sz="2600" spc="-5" dirty="0">
                <a:latin typeface="Constantia"/>
                <a:cs typeface="Constantia"/>
              </a:rPr>
              <a:t>KKT</a:t>
            </a:r>
            <a:r>
              <a:rPr sz="2600" dirty="0">
                <a:latin typeface="宋体"/>
                <a:cs typeface="宋体"/>
              </a:rPr>
              <a:t>条件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367" y="1917192"/>
            <a:ext cx="2737104" cy="9174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8592" y="2923032"/>
            <a:ext cx="5678424" cy="7955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1639" y="5129784"/>
            <a:ext cx="5775960" cy="74676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4063" y="3950208"/>
            <a:ext cx="6763511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989704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计算阈值</a:t>
            </a:r>
            <a:r>
              <a:rPr spc="-10" dirty="0"/>
              <a:t>b</a:t>
            </a:r>
            <a:r>
              <a:rPr dirty="0">
                <a:latin typeface="微软雅黑"/>
                <a:cs typeface="微软雅黑"/>
              </a:rPr>
              <a:t>和</a:t>
            </a:r>
            <a:r>
              <a:rPr spc="-5" dirty="0"/>
              <a:t>Ei</a:t>
            </a: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089945" cy="10205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2425"/>
            <a:ext cx="9144000" cy="901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44367" y="1917192"/>
            <a:ext cx="2737104" cy="9174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1639" y="2910839"/>
            <a:ext cx="5943600" cy="27188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4711" y="5830823"/>
            <a:ext cx="7251192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141" y="360730"/>
            <a:ext cx="396367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计算阈值</a:t>
            </a:r>
            <a:r>
              <a:rPr sz="5000" spc="-10" dirty="0">
                <a:solidFill>
                  <a:srgbClr val="004646"/>
                </a:solidFill>
                <a:latin typeface="Calibri"/>
                <a:cs typeface="Calibri"/>
              </a:rPr>
              <a:t>b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和</a:t>
            </a:r>
            <a:r>
              <a:rPr sz="5000" spc="-5" dirty="0">
                <a:solidFill>
                  <a:srgbClr val="004646"/>
                </a:solidFill>
                <a:latin typeface="Calibri"/>
                <a:cs typeface="Calibri"/>
              </a:rPr>
              <a:t>E</a:t>
            </a:r>
            <a:r>
              <a:rPr sz="4875" spc="-7" baseline="-17094" dirty="0">
                <a:solidFill>
                  <a:srgbClr val="004646"/>
                </a:solidFill>
                <a:latin typeface="Calibri"/>
                <a:cs typeface="Calibri"/>
              </a:rPr>
              <a:t>i</a:t>
            </a:r>
            <a:endParaRPr sz="4875" baseline="-17094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1328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如果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672" y="1524000"/>
            <a:ext cx="1584960" cy="3627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55" y="2054351"/>
            <a:ext cx="7046976" cy="3901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1200" y="2880360"/>
            <a:ext cx="4532376" cy="6217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6167" y="3715511"/>
            <a:ext cx="4276344" cy="50291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SMO</a:t>
            </a:r>
            <a:r>
              <a:rPr dirty="0">
                <a:latin typeface="微软雅黑"/>
                <a:cs typeface="微软雅黑"/>
              </a:rPr>
              <a:t>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70762" y="1686966"/>
            <a:ext cx="116268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，精度</a:t>
            </a:r>
            <a:r>
              <a:rPr sz="2600" spc="-5" dirty="0">
                <a:latin typeface="Arial"/>
                <a:cs typeface="Arial"/>
              </a:rPr>
              <a:t>ε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113143"/>
            <a:ext cx="2979420" cy="146939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输入：训练数据</a:t>
            </a:r>
            <a:r>
              <a:rPr sz="2600" spc="-10" dirty="0">
                <a:latin typeface="宋体"/>
                <a:cs typeface="宋体"/>
              </a:rPr>
              <a:t>集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输出：近似</a:t>
            </a:r>
            <a:r>
              <a:rPr sz="2600" spc="-10" dirty="0">
                <a:latin typeface="宋体"/>
                <a:cs typeface="宋体"/>
              </a:rPr>
              <a:t>解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spc="-10" dirty="0">
                <a:latin typeface="Arial"/>
                <a:cs typeface="Arial"/>
              </a:rPr>
              <a:t>α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3008" y="1267967"/>
            <a:ext cx="3816095" cy="3291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6016" y="1734311"/>
            <a:ext cx="4117848" cy="3352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7696" y="1734311"/>
            <a:ext cx="1502664" cy="3261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648" y="2593848"/>
            <a:ext cx="4181855" cy="390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648" y="3102864"/>
            <a:ext cx="8366759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1288" y="3587496"/>
            <a:ext cx="5041392" cy="3596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9495" y="4117847"/>
            <a:ext cx="8284463" cy="262432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254889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SMO</a:t>
            </a:r>
            <a:r>
              <a:rPr dirty="0">
                <a:latin typeface="微软雅黑"/>
                <a:cs typeface="微软雅黑"/>
              </a:rPr>
              <a:t>算</a:t>
            </a:r>
            <a:r>
              <a:rPr spc="-10" dirty="0">
                <a:latin typeface="微软雅黑"/>
                <a:cs typeface="微软雅黑"/>
              </a:rPr>
              <a:t>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419758"/>
            <a:ext cx="7545070" cy="145034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Constantia"/>
                <a:cs typeface="Constantia"/>
              </a:rPr>
              <a:t>SVM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light</a:t>
            </a:r>
            <a:r>
              <a:rPr sz="2600" spc="-10" dirty="0">
                <a:latin typeface="宋体"/>
                <a:cs typeface="宋体"/>
              </a:rPr>
              <a:t>：</a:t>
            </a:r>
            <a:r>
              <a:rPr sz="2600" spc="-10" dirty="0">
                <a:latin typeface="Constantia"/>
                <a:cs typeface="Constantia"/>
              </a:rPr>
              <a:t>Joachims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-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u="heavy" spc="-10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Constantia"/>
                <a:cs typeface="Constantia"/>
                <a:hlinkClick r:id="rId2"/>
              </a:rPr>
              <a:t>http://svmlight.joachims.org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50" spc="-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Constantia"/>
                <a:cs typeface="Constantia"/>
              </a:rPr>
              <a:t>LIBSVM:</a:t>
            </a:r>
            <a:r>
              <a:rPr sz="2600" spc="-10" dirty="0">
                <a:latin typeface="Constantia"/>
                <a:cs typeface="Constantia"/>
                <a:hlinkClick r:id="rId3"/>
              </a:rPr>
              <a:t>http://www.csie.ntu.edu.tw/~cjlin/libsvm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6E154-04CD-40FA-AEF1-98F947F6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40" y="487730"/>
            <a:ext cx="5332159" cy="1538883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13</a:t>
            </a:r>
            <a:r>
              <a:rPr lang="zh-CN" altLang="en-US" dirty="0"/>
              <a:t>次作业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71944-0B9F-46F5-B4B8-F214C924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436" y="1464693"/>
            <a:ext cx="7751128" cy="47075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、哪些算法是生成式模型，哪些是判别式模型。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、什么叫过拟合，常用的减轻过拟合的方法有？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、分类算法、聚类算法的区别是什么，有监督学习和无监督学习的区别是什么。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、默写有监督学习的三要素两过程。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、机器学习算法常用的停机条件有哪些？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《</a:t>
            </a:r>
            <a:r>
              <a:rPr lang="zh-CN" altLang="en-US" dirty="0"/>
              <a:t>西瓜书</a:t>
            </a:r>
            <a:r>
              <a:rPr lang="en-US" altLang="zh-CN" dirty="0"/>
              <a:t>》</a:t>
            </a:r>
            <a:r>
              <a:rPr lang="zh-CN" altLang="en-US" dirty="0"/>
              <a:t>习题</a:t>
            </a:r>
            <a:r>
              <a:rPr lang="en-US" altLang="zh-CN" dirty="0"/>
              <a:t>6.2</a:t>
            </a:r>
            <a:r>
              <a:rPr lang="zh-CN" altLang="en-US" dirty="0"/>
              <a:t>，并对</a:t>
            </a:r>
            <a:r>
              <a:rPr lang="en-US" altLang="zh-CN" dirty="0" err="1"/>
              <a:t>libsvm</a:t>
            </a:r>
            <a:r>
              <a:rPr lang="zh-CN" altLang="en-US" dirty="0"/>
              <a:t>的数据格式进行简要的说明。</a:t>
            </a:r>
          </a:p>
        </p:txBody>
      </p:sp>
    </p:spTree>
    <p:extLst>
      <p:ext uri="{BB962C8B-B14F-4D97-AF65-F5344CB8AC3E}">
        <p14:creationId xmlns:p14="http://schemas.microsoft.com/office/powerpoint/2010/main" val="31359747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4941" y="2851035"/>
            <a:ext cx="16363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FF0000"/>
                </a:solidFill>
                <a:latin typeface="Constantia"/>
                <a:cs typeface="Constantia"/>
              </a:rPr>
              <a:t>Q</a:t>
            </a:r>
            <a:r>
              <a:rPr sz="4800" spc="-5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4800" dirty="0">
                <a:solidFill>
                  <a:srgbClr val="FF0000"/>
                </a:solidFill>
                <a:latin typeface="Constantia"/>
                <a:cs typeface="Constantia"/>
              </a:rPr>
              <a:t>&amp;</a:t>
            </a:r>
            <a:r>
              <a:rPr sz="4800" spc="-12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4800" dirty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endParaRPr sz="4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>
                <a:latin typeface="微软雅黑"/>
                <a:cs typeface="微软雅黑"/>
              </a:rPr>
              <a:t>函数间隔和几何间</a:t>
            </a:r>
            <a:r>
              <a:rPr spc="-10" dirty="0">
                <a:latin typeface="微软雅黑"/>
                <a:cs typeface="微软雅黑"/>
              </a:rPr>
              <a:t>隔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36398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点到分离超平面的远</a:t>
            </a:r>
            <a:r>
              <a:rPr sz="2600" spc="-10" dirty="0">
                <a:latin typeface="宋体"/>
                <a:cs typeface="宋体"/>
              </a:rPr>
              <a:t>近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891689"/>
            <a:ext cx="339090" cy="145034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3737" y="1894737"/>
            <a:ext cx="6401435" cy="1450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5105">
              <a:lnSpc>
                <a:spcPct val="119900"/>
              </a:lnSpc>
              <a:spcBef>
                <a:spcPts val="100"/>
              </a:spcBef>
            </a:pPr>
            <a:r>
              <a:rPr sz="2600" dirty="0">
                <a:latin typeface="宋体"/>
                <a:cs typeface="宋体"/>
              </a:rPr>
              <a:t>表示分类预测的确信程</a:t>
            </a:r>
            <a:r>
              <a:rPr sz="2600" spc="-10" dirty="0">
                <a:latin typeface="宋体"/>
                <a:cs typeface="宋体"/>
              </a:rPr>
              <a:t>度 </a:t>
            </a:r>
            <a:r>
              <a:rPr sz="2600" dirty="0">
                <a:latin typeface="宋体"/>
                <a:cs typeface="宋体"/>
              </a:rPr>
              <a:t>的符号与类标记</a:t>
            </a:r>
            <a:r>
              <a:rPr sz="2600" spc="-5" dirty="0">
                <a:latin typeface="Constantia"/>
                <a:cs typeface="Constantia"/>
              </a:rPr>
              <a:t>y</a:t>
            </a:r>
            <a:r>
              <a:rPr sz="2600" dirty="0">
                <a:latin typeface="宋体"/>
                <a:cs typeface="宋体"/>
              </a:rPr>
              <a:t>的符号是否一</a:t>
            </a:r>
            <a:r>
              <a:rPr sz="2600" spc="-10" dirty="0">
                <a:latin typeface="宋体"/>
                <a:cs typeface="宋体"/>
              </a:rPr>
              <a:t>致</a:t>
            </a:r>
            <a:endParaRPr sz="2600">
              <a:latin typeface="宋体"/>
              <a:cs typeface="宋体"/>
            </a:endParaRPr>
          </a:p>
          <a:p>
            <a:pPr marL="2840990">
              <a:lnSpc>
                <a:spcPct val="100000"/>
              </a:lnSpc>
              <a:spcBef>
                <a:spcPts val="620"/>
              </a:spcBef>
            </a:pPr>
            <a:r>
              <a:rPr sz="2600" dirty="0">
                <a:latin typeface="宋体"/>
                <a:cs typeface="宋体"/>
              </a:rPr>
              <a:t>表示分类是否正</a:t>
            </a:r>
            <a:r>
              <a:rPr sz="2600" spc="-10" dirty="0">
                <a:latin typeface="宋体"/>
                <a:cs typeface="宋体"/>
              </a:rPr>
              <a:t>确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" y="3776079"/>
            <a:ext cx="1328420" cy="99123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所以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2847" y="4349902"/>
            <a:ext cx="3986529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表示分类的正确性和确信</a:t>
            </a:r>
            <a:r>
              <a:rPr sz="2600" spc="-10" dirty="0">
                <a:latin typeface="宋体"/>
                <a:cs typeface="宋体"/>
              </a:rPr>
              <a:t>度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3471" y="4568952"/>
            <a:ext cx="2700528" cy="22402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7213" y="2120188"/>
            <a:ext cx="529450" cy="2413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2335" y="1484375"/>
            <a:ext cx="1572767" cy="43281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5904" y="2542032"/>
            <a:ext cx="981456" cy="31089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67213" y="3056293"/>
            <a:ext cx="529450" cy="24136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5904" y="4389120"/>
            <a:ext cx="1551432" cy="3596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2100</Words>
  <Application>Microsoft Office PowerPoint</Application>
  <PresentationFormat>全屏显示(4:3)</PresentationFormat>
  <Paragraphs>540</Paragraphs>
  <Slides>88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9" baseType="lpstr">
      <vt:lpstr>Kaiti SC Bold</vt:lpstr>
      <vt:lpstr>等线</vt:lpstr>
      <vt:lpstr>宋体</vt:lpstr>
      <vt:lpstr>微软雅黑</vt:lpstr>
      <vt:lpstr>Arial</vt:lpstr>
      <vt:lpstr>Calibri</vt:lpstr>
      <vt:lpstr>Constantia</vt:lpstr>
      <vt:lpstr>Symbol</vt:lpstr>
      <vt:lpstr>Times New Roman</vt:lpstr>
      <vt:lpstr>Wingdings</vt:lpstr>
      <vt:lpstr>Office Theme</vt:lpstr>
      <vt:lpstr>机器学习</vt:lpstr>
      <vt:lpstr>目录</vt:lpstr>
      <vt:lpstr>一、线性可分支持向量机与硬间 隔最大化</vt:lpstr>
      <vt:lpstr>线性可分支持向量机</vt:lpstr>
      <vt:lpstr>线性可分支持向量机与硬间隔最大化</vt:lpstr>
      <vt:lpstr>PowerPoint 演示文稿</vt:lpstr>
      <vt:lpstr>Margins</vt:lpstr>
      <vt:lpstr>点到超平面的距离</vt:lpstr>
      <vt:lpstr>函数间隔和几何间隔</vt:lpstr>
      <vt:lpstr>函数间隔和几何间隔</vt:lpstr>
      <vt:lpstr>函数间隔和几何间隔</vt:lpstr>
      <vt:lpstr>函数间隔和几何间隔</vt:lpstr>
      <vt:lpstr>间隔最大化</vt:lpstr>
      <vt:lpstr>间隔最大化</vt:lpstr>
      <vt:lpstr>线性可分支持向量机学习算法</vt:lpstr>
      <vt:lpstr>支持向量和Margins（边界）</vt:lpstr>
      <vt:lpstr>PowerPoint 演示文稿</vt:lpstr>
      <vt:lpstr>拉格朗日对偶</vt:lpstr>
      <vt:lpstr>拉格朗日对偶</vt:lpstr>
      <vt:lpstr>拉格朗日对偶</vt:lpstr>
      <vt:lpstr>拉格朗日对偶</vt:lpstr>
      <vt:lpstr>拉格朗日对偶</vt:lpstr>
      <vt:lpstr>拉格朗日对偶</vt:lpstr>
      <vt:lpstr>原始问题和对偶问题的关系</vt:lpstr>
      <vt:lpstr>原始问题和对偶问题的关系</vt:lpstr>
      <vt:lpstr>KKT条件 定理：对原始问题和对偶问题，假设函数f(x)和ci(x)是 凸函数，hj(x)是仿射函数，并且不等式ci(x)是严格可行 的，则x*，和α*，β*分别是原始问题和对偶问题的解的 充分必要条件是x*，和α*，β*满足karush-Kuhn-  Tucker(KKT)条件。</vt:lpstr>
      <vt:lpstr>学习的对偶算法</vt:lpstr>
      <vt:lpstr>学习的对偶算法</vt:lpstr>
      <vt:lpstr>学习的对偶算法</vt:lpstr>
      <vt:lpstr>学习的对偶算法</vt:lpstr>
      <vt:lpstr>学习的对偶算法</vt:lpstr>
      <vt:lpstr>学习的对偶算法</vt:lpstr>
      <vt:lpstr>学习的对偶算法</vt:lpstr>
      <vt:lpstr>线性可分支持向量机学习算法</vt:lpstr>
      <vt:lpstr>线性可分支持向量机学习算法</vt:lpstr>
      <vt:lpstr>支持向量</vt:lpstr>
      <vt:lpstr>例子：</vt:lpstr>
      <vt:lpstr>例子：</vt:lpstr>
      <vt:lpstr>计算得：</vt:lpstr>
      <vt:lpstr>二、线性支持向量机与软间隔最大化</vt:lpstr>
      <vt:lpstr>线性支持向量机与软间隔最大化</vt:lpstr>
      <vt:lpstr>线性支持向量机与软间隔最大化</vt:lpstr>
      <vt:lpstr>线性支持向量机与软间隔最大化</vt:lpstr>
      <vt:lpstr>线性支持向量机与软间隔最大化</vt:lpstr>
      <vt:lpstr>线性支持向量机学习算法</vt:lpstr>
      <vt:lpstr>线性支持向量机学习算法</vt:lpstr>
      <vt:lpstr>支持向量</vt:lpstr>
      <vt:lpstr>合页损失函数hinge loss function</vt:lpstr>
      <vt:lpstr>合页损失函数hinge loss function</vt:lpstr>
      <vt:lpstr>合页损失函数hinge loss function</vt:lpstr>
      <vt:lpstr>三、非线性支持向量机与核函数</vt:lpstr>
      <vt:lpstr>非线性支持向量机与核函数</vt:lpstr>
      <vt:lpstr>非线性支持向量机与核函数</vt:lpstr>
      <vt:lpstr>非线性支持向量机与核函数</vt:lpstr>
      <vt:lpstr>非线性支持向量机与核函数</vt:lpstr>
      <vt:lpstr>非线性支持向量机与核函数</vt:lpstr>
      <vt:lpstr>非线性支持向量机与核函数</vt:lpstr>
      <vt:lpstr>核函数在支持向量机的应用</vt:lpstr>
      <vt:lpstr>正定核</vt:lpstr>
      <vt:lpstr>正定核</vt:lpstr>
      <vt:lpstr>正定核</vt:lpstr>
      <vt:lpstr>正定核</vt:lpstr>
      <vt:lpstr>正定核</vt:lpstr>
      <vt:lpstr>正定核</vt:lpstr>
      <vt:lpstr>常用核函数</vt:lpstr>
      <vt:lpstr>非线性支持向量机学习算法</vt:lpstr>
      <vt:lpstr>非线性支持向量机学习算法</vt:lpstr>
      <vt:lpstr>四、序列最小最优化算法</vt:lpstr>
      <vt:lpstr>序列最小最优化算法</vt:lpstr>
      <vt:lpstr>SMO算法</vt:lpstr>
      <vt:lpstr>两个变量二次规划的求解过程</vt:lpstr>
      <vt:lpstr>两个变量二次规划的求解过程</vt:lpstr>
      <vt:lpstr>两个变量二次规划的求解过程</vt:lpstr>
      <vt:lpstr>两个变量二次规划的求解过程</vt:lpstr>
      <vt:lpstr>两个变量二次规划的求解过程</vt:lpstr>
      <vt:lpstr>两个变量二次规划的求解过程</vt:lpstr>
      <vt:lpstr>两个变量二次规划的求解过程</vt:lpstr>
      <vt:lpstr>两个变量二次规划的求解过程</vt:lpstr>
      <vt:lpstr>两个变量二次规划的求解过程</vt:lpstr>
      <vt:lpstr>变量的选择方法</vt:lpstr>
      <vt:lpstr>变量的选择方法</vt:lpstr>
      <vt:lpstr>计算阈值b和Ei</vt:lpstr>
      <vt:lpstr>计算阈值b和Ei</vt:lpstr>
      <vt:lpstr>PowerPoint 演示文稿</vt:lpstr>
      <vt:lpstr>SMO算法</vt:lpstr>
      <vt:lpstr>SMO算法</vt:lpstr>
      <vt:lpstr>第13次作业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Li Leon</cp:lastModifiedBy>
  <cp:revision>3</cp:revision>
  <dcterms:created xsi:type="dcterms:W3CDTF">2021-07-29T06:43:12Z</dcterms:created>
  <dcterms:modified xsi:type="dcterms:W3CDTF">2021-12-02T14:11:23Z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2021-07-29T00:00:00Z</vt:filetime>
  </property>
  <property fmtid="{D5CDD505-2E9C-101B-9397-08002B2CF9AE}" pid="3" name="Creator">
    <vt:lpwstr>Aspose Ltd.</vt:lpwstr>
  </property>
  <property fmtid="{D5CDD505-2E9C-101B-9397-08002B2CF9AE}" pid="4" name="LastSaved">
    <vt:filetime>2021-07-29T00:00:00Z</vt:filetime>
  </property>
</Properties>
</file>